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gif" ContentType="image/gif"/>
  <Default Extension="mp4" ContentType="video/mp4"/>
  <Default Extension="rels" ContentType="application/vnd.openxmlformats-package.relationship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 id="2147483652" r:id="rId4"/>
    <p:sldMasterId id="2147483655" r:id="rId5"/>
    <p:sldMasterId id="2147483658" r:id="rId6"/>
    <p:sldMasterId id="2147483660" r:id="rId7"/>
  </p:sldMasterIdLst>
  <p:notesMasterIdLst>
    <p:notesMasterId r:id="rId47"/>
  </p:notesMasterIdLst>
  <p:handoutMasterIdLst>
    <p:handoutMasterId r:id="rId48"/>
  </p:handoutMasterIdLst>
  <p:sldIdLst>
    <p:sldId id="339" r:id="rId8"/>
    <p:sldId id="382" r:id="rId9"/>
    <p:sldId id="340" r:id="rId10"/>
    <p:sldId id="341" r:id="rId11"/>
    <p:sldId id="412" r:id="rId12"/>
    <p:sldId id="344" r:id="rId13"/>
    <p:sldId id="384" r:id="rId14"/>
    <p:sldId id="385" r:id="rId15"/>
    <p:sldId id="413" r:id="rId16"/>
    <p:sldId id="388" r:id="rId17"/>
    <p:sldId id="389" r:id="rId18"/>
    <p:sldId id="390" r:id="rId19"/>
    <p:sldId id="391" r:id="rId20"/>
    <p:sldId id="392" r:id="rId21"/>
    <p:sldId id="394" r:id="rId22"/>
    <p:sldId id="396" r:id="rId23"/>
    <p:sldId id="414" r:id="rId24"/>
    <p:sldId id="397" r:id="rId25"/>
    <p:sldId id="398" r:id="rId26"/>
    <p:sldId id="399" r:id="rId27"/>
    <p:sldId id="415" r:id="rId28"/>
    <p:sldId id="416" r:id="rId29"/>
    <p:sldId id="401" r:id="rId30"/>
    <p:sldId id="402" r:id="rId31"/>
    <p:sldId id="403" r:id="rId32"/>
    <p:sldId id="404" r:id="rId33"/>
    <p:sldId id="405" r:id="rId34"/>
    <p:sldId id="406" r:id="rId35"/>
    <p:sldId id="408" r:id="rId36"/>
    <p:sldId id="417" r:id="rId37"/>
    <p:sldId id="418" r:id="rId38"/>
    <p:sldId id="419" r:id="rId39"/>
    <p:sldId id="409" r:id="rId40"/>
    <p:sldId id="410" r:id="rId41"/>
    <p:sldId id="443" r:id="rId42"/>
    <p:sldId id="444" r:id="rId43"/>
    <p:sldId id="445" r:id="rId44"/>
    <p:sldId id="446" r:id="rId45"/>
    <p:sldId id="380" r:id="rId46"/>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7CD3"/>
    <a:srgbClr val="0E2539"/>
    <a:srgbClr val="1AA3AA"/>
    <a:srgbClr val="3498DB"/>
    <a:srgbClr val="1F74AD"/>
    <a:srgbClr val="4992EB"/>
    <a:srgbClr val="6299EC"/>
    <a:srgbClr val="74BAF0"/>
    <a:srgbClr val="AADAF3"/>
    <a:srgbClr val="9BD6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 Type="http://schemas.openxmlformats.org/officeDocument/2006/relationships/slide" Target="slides/slide1.xml"/><Relationship Id="rId7" Type="http://schemas.openxmlformats.org/officeDocument/2006/relationships/slideMaster" Target="slideMasters/slideMaster6.xml"/><Relationship Id="rId6" Type="http://schemas.openxmlformats.org/officeDocument/2006/relationships/slideMaster" Target="slideMasters/slideMaster5.xml"/><Relationship Id="rId53" Type="http://schemas.openxmlformats.org/officeDocument/2006/relationships/customXml" Target="../customXml/item1.xml"/><Relationship Id="rId52" Type="http://schemas.openxmlformats.org/officeDocument/2006/relationships/customXmlProps" Target="../customXml/itemProps3.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Master" Target="slideMasters/slideMaster4.xml"/><Relationship Id="rId49" Type="http://schemas.openxmlformats.org/officeDocument/2006/relationships/presProps" Target="presProps.xml"/><Relationship Id="rId48" Type="http://schemas.openxmlformats.org/officeDocument/2006/relationships/handoutMaster" Target="handoutMasters/handoutMaster1.xml"/><Relationship Id="rId47" Type="http://schemas.openxmlformats.org/officeDocument/2006/relationships/notesMaster" Target="notesMasters/notesMaster1.xml"/><Relationship Id="rId46" Type="http://schemas.openxmlformats.org/officeDocument/2006/relationships/slide" Target="slides/slide39.xml"/><Relationship Id="rId45" Type="http://schemas.openxmlformats.org/officeDocument/2006/relationships/slide" Target="slides/slide38.xml"/><Relationship Id="rId44" Type="http://schemas.openxmlformats.org/officeDocument/2006/relationships/slide" Target="slides/slide37.xml"/><Relationship Id="rId43" Type="http://schemas.openxmlformats.org/officeDocument/2006/relationships/slide" Target="slides/slide36.xml"/><Relationship Id="rId42" Type="http://schemas.openxmlformats.org/officeDocument/2006/relationships/slide" Target="slides/slide35.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image" Target="../media/image1.png"/><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5" Type="http://schemas.openxmlformats.org/officeDocument/2006/relationships/theme" Target="../theme/theme3.xml"/><Relationship Id="rId4" Type="http://schemas.openxmlformats.org/officeDocument/2006/relationships/image" Target="../media/image3.png"/><Relationship Id="rId3" Type="http://schemas.openxmlformats.org/officeDocument/2006/relationships/image" Target="../media/image1.png"/><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4" Type="http://schemas.openxmlformats.org/officeDocument/2006/relationships/theme" Target="../theme/theme4.xml"/><Relationship Id="rId3" Type="http://schemas.openxmlformats.org/officeDocument/2006/relationships/image" Target="../media/image1.png"/><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image" Target="../media/image1.png"/><Relationship Id="rId1" Type="http://schemas.openxmlformats.org/officeDocument/2006/relationships/slideLayout" Target="../slideLayouts/slideLayout7.xml"/></Relationships>
</file>

<file path=ppt/slideMasters/_rels/slideMaster6.xml.rels><?xml version="1.0" encoding="UTF-8" standalone="yes"?>
<Relationships xmlns="http://schemas.openxmlformats.org/package/2006/relationships"><Relationship Id="rId4" Type="http://schemas.openxmlformats.org/officeDocument/2006/relationships/theme" Target="../theme/theme6.xml"/><Relationship Id="rId3" Type="http://schemas.openxmlformats.org/officeDocument/2006/relationships/image" Target="../media/image1.png"/><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
        <p:nvSpPr>
          <p:cNvPr id="7" name="矩形 6"/>
          <p:cNvSpPr/>
          <p:nvPr userDrawn="1"/>
        </p:nvSpPr>
        <p:spPr>
          <a:xfrm>
            <a:off x="234950" y="227330"/>
            <a:ext cx="11722735" cy="640334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pic>
        <p:nvPicPr>
          <p:cNvPr id="10" name="图片 9" descr="飞瑞敖长图标-FRO-白色描边"/>
          <p:cNvPicPr>
            <a:picLocks noChangeAspect="1"/>
          </p:cNvPicPr>
          <p:nvPr userDrawn="1"/>
        </p:nvPicPr>
        <p:blipFill>
          <a:blip r:embed="rId2"/>
          <a:stretch>
            <a:fillRect/>
          </a:stretch>
        </p:blipFill>
        <p:spPr>
          <a:xfrm>
            <a:off x="9505950" y="6630670"/>
            <a:ext cx="2416175" cy="225425"/>
          </a:xfrm>
          <a:prstGeom prst="rect">
            <a:avLst/>
          </a:prstGeom>
        </p:spPr>
      </p:pic>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
        <p:nvSpPr>
          <p:cNvPr id="7" name="矩形 6"/>
          <p:cNvSpPr/>
          <p:nvPr userDrawn="1"/>
        </p:nvSpPr>
        <p:spPr>
          <a:xfrm>
            <a:off x="234950" y="227330"/>
            <a:ext cx="11722735" cy="640334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pic>
        <p:nvPicPr>
          <p:cNvPr id="10" name="图片 9" descr="飞瑞敖长图标-FRO-白色描边"/>
          <p:cNvPicPr>
            <a:picLocks noChangeAspect="1"/>
          </p:cNvPicPr>
          <p:nvPr userDrawn="1"/>
        </p:nvPicPr>
        <p:blipFill>
          <a:blip r:embed="rId2"/>
          <a:stretch>
            <a:fillRect/>
          </a:stretch>
        </p:blipFill>
        <p:spPr>
          <a:xfrm>
            <a:off x="9505950" y="6630670"/>
            <a:ext cx="2416175" cy="225425"/>
          </a:xfrm>
          <a:prstGeom prst="rect">
            <a:avLst/>
          </a:prstGeom>
        </p:spPr>
      </p:pic>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9" name="流程图: 过程 18"/>
          <p:cNvSpPr/>
          <p:nvPr userDrawn="1"/>
        </p:nvSpPr>
        <p:spPr>
          <a:xfrm>
            <a:off x="2473325" y="1886585"/>
            <a:ext cx="1127125" cy="3514725"/>
          </a:xfrm>
          <a:prstGeom prst="flowChartProcess">
            <a:avLst/>
          </a:prstGeom>
          <a:solidFill>
            <a:srgbClr val="157CD3"/>
          </a:solidFill>
          <a:ln w="127000" cmpd="sng">
            <a:noFill/>
          </a:ln>
        </p:spPr>
        <p:style>
          <a:lnRef idx="2">
            <a:schemeClr val="accent6"/>
          </a:lnRef>
          <a:fillRef idx="1">
            <a:schemeClr val="lt1"/>
          </a:fillRef>
          <a:effectRef idx="0">
            <a:schemeClr val="accent6"/>
          </a:effectRef>
          <a:fontRef idx="minor">
            <a:schemeClr val="dk1"/>
          </a:fontRef>
        </p:style>
        <p:txBody>
          <a:bodyPr vert="eaVert" tIns="0" bIns="396240" rtlCol="0" anchor="ctr"/>
          <a:p>
            <a:pPr algn="ctr"/>
            <a:r>
              <a:rPr lang="zh-CN" altLang="en-US" sz="4800">
                <a:solidFill>
                  <a:schemeClr val="bg1"/>
                </a:solidFill>
                <a:latin typeface="思源黑体 CN Medium" panose="020B0600000000000000" charset="-122"/>
                <a:ea typeface="思源黑体 CN Medium" panose="020B0600000000000000" charset="-122"/>
                <a:sym typeface="+mn-ea"/>
              </a:rPr>
              <a:t>目 </a:t>
            </a:r>
            <a:r>
              <a:rPr lang="en-US" altLang="zh-CN" sz="4800">
                <a:solidFill>
                  <a:schemeClr val="bg1"/>
                </a:solidFill>
                <a:latin typeface="思源黑体 CN Medium" panose="020B0600000000000000" charset="-122"/>
                <a:ea typeface="思源黑体 CN Medium" panose="020B0600000000000000" charset="-122"/>
                <a:sym typeface="+mn-ea"/>
              </a:rPr>
              <a:t>  </a:t>
            </a:r>
            <a:r>
              <a:rPr lang="zh-CN" altLang="en-US" sz="4800">
                <a:solidFill>
                  <a:schemeClr val="bg1"/>
                </a:solidFill>
                <a:latin typeface="思源黑体 CN Medium" panose="020B0600000000000000" charset="-122"/>
                <a:ea typeface="思源黑体 CN Medium" panose="020B0600000000000000" charset="-122"/>
                <a:sym typeface="+mn-ea"/>
              </a:rPr>
              <a:t>录</a:t>
            </a:r>
            <a:endParaRPr lang="en-US" altLang="zh-CN" sz="4800">
              <a:solidFill>
                <a:schemeClr val="bg1"/>
              </a:solidFill>
              <a:latin typeface="思源黑体 CN Medium" panose="020B0600000000000000" charset="-122"/>
              <a:ea typeface="思源黑体 CN Medium" panose="020B0600000000000000" charset="-122"/>
              <a:sym typeface="+mn-ea"/>
            </a:endParaRPr>
          </a:p>
        </p:txBody>
      </p:sp>
      <p:pic>
        <p:nvPicPr>
          <p:cNvPr id="20" name="图片 19" descr="轩轩"/>
          <p:cNvPicPr>
            <a:picLocks noChangeAspect="1"/>
          </p:cNvPicPr>
          <p:nvPr userDrawn="1"/>
        </p:nvPicPr>
        <p:blipFill>
          <a:blip r:embed="rId3"/>
          <a:stretch>
            <a:fillRect/>
          </a:stretch>
        </p:blipFill>
        <p:spPr>
          <a:xfrm>
            <a:off x="638810" y="2679700"/>
            <a:ext cx="2038350" cy="3954145"/>
          </a:xfrm>
          <a:prstGeom prst="rect">
            <a:avLst/>
          </a:prstGeom>
          <a:effectLst>
            <a:outerShdw blurRad="215900" dist="88900" dir="2700000" algn="tl" rotWithShape="0">
              <a:prstClr val="black">
                <a:alpha val="40000"/>
              </a:prstClr>
            </a:outerShdw>
          </a:effectLst>
        </p:spPr>
      </p:pic>
      <p:sp>
        <p:nvSpPr>
          <p:cNvPr id="21" name="文本框 20"/>
          <p:cNvSpPr txBox="1"/>
          <p:nvPr userDrawn="1"/>
        </p:nvSpPr>
        <p:spPr>
          <a:xfrm>
            <a:off x="2700020" y="4742180"/>
            <a:ext cx="3265170" cy="460375"/>
          </a:xfrm>
          <a:prstGeom prst="rect">
            <a:avLst/>
          </a:prstGeom>
          <a:noFill/>
        </p:spPr>
        <p:txBody>
          <a:bodyPr wrap="square" rtlCol="0">
            <a:spAutoFit/>
          </a:bodyPr>
          <a:p>
            <a:r>
              <a:rPr lang="en-US" altLang="zh-CN" sz="2400">
                <a:solidFill>
                  <a:srgbClr val="B0D5FE"/>
                </a:solidFill>
                <a:latin typeface="思源黑体 CN Medium" panose="020B0600000000000000" charset="-122"/>
                <a:ea typeface="思源黑体 CN Medium" panose="020B0600000000000000" charset="-122"/>
              </a:rPr>
              <a:t>CONCENT</a:t>
            </a:r>
            <a:endParaRPr lang="en-US" altLang="zh-CN" sz="2400">
              <a:solidFill>
                <a:srgbClr val="B0D5FE"/>
              </a:solidFill>
              <a:latin typeface="思源黑体 CN Medium" panose="020B0600000000000000" charset="-122"/>
              <a:ea typeface="思源黑体 CN Medium" panose="020B0600000000000000" charset="-122"/>
            </a:endParaRPr>
          </a:p>
        </p:txBody>
      </p:sp>
    </p:spTree>
  </p:cSld>
  <p:clrMap bg1="lt1" tx1="dk1" bg2="lt2" tx2="dk2" accent1="accent1" accent2="accent2" accent3="accent3" accent4="accent4" accent5="accent5" accent6="accent6" hlink="hlink" folHlink="folHlink"/>
  <p:sldLayoutIdLst>
    <p:sldLayoutId id="2147483651" r:id="rId1"/>
  </p:sldLayoutIdLst>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000" fill="hold">
                                          <p:stCondLst>
                                            <p:cond delay="0"/>
                                          </p:stCondLst>
                                        </p:cTn>
                                        <p:tgtEl>
                                          <p:spTgt spid="19"/>
                                        </p:tgtEl>
                                        <p:attrNameLst>
                                          <p:attrName>style.visibility</p:attrName>
                                        </p:attrNameLst>
                                      </p:cBhvr>
                                      <p:to>
                                        <p:strVal val="visible"/>
                                      </p:to>
                                    </p:set>
                                    <p:anim calcmode="lin" valueType="num">
                                      <p:cBhvr additive="base">
                                        <p:cTn id="7" dur="1000" fill="hold"/>
                                        <p:tgtEl>
                                          <p:spTgt spid="19"/>
                                        </p:tgtEl>
                                        <p:attrNameLst>
                                          <p:attrName>ppt_x</p:attrName>
                                        </p:attrNameLst>
                                      </p:cBhvr>
                                      <p:tavLst>
                                        <p:tav tm="0">
                                          <p:val>
                                            <p:strVal val="#ppt_x"/>
                                          </p:val>
                                        </p:tav>
                                        <p:tav tm="100000">
                                          <p:val>
                                            <p:strVal val="#ppt_x"/>
                                          </p:val>
                                        </p:tav>
                                      </p:tavLst>
                                    </p:anim>
                                    <p:anim calcmode="lin" valueType="num">
                                      <p:cBhvr additive="base">
                                        <p:cTn id="8" dur="1000" fill="hold"/>
                                        <p:tgtEl>
                                          <p:spTgt spid="19"/>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42" presetClass="entr" presetSubtype="0"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2" presetClass="entr" presetSubtype="8"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500" fill="hold"/>
                                        <p:tgtEl>
                                          <p:spTgt spid="20"/>
                                        </p:tgtEl>
                                        <p:attrNameLst>
                                          <p:attrName>ppt_x</p:attrName>
                                        </p:attrNameLst>
                                      </p:cBhvr>
                                      <p:tavLst>
                                        <p:tav tm="0">
                                          <p:val>
                                            <p:strVal val="0-#ppt_w/2"/>
                                          </p:val>
                                        </p:tav>
                                        <p:tav tm="100000">
                                          <p:val>
                                            <p:strVal val="#ppt_x"/>
                                          </p:val>
                                        </p:tav>
                                      </p:tavLst>
                                    </p:anim>
                                    <p:anim calcmode="lin" valueType="num">
                                      <p:cBhvr additive="base">
                                        <p:cTn id="19"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21" grpId="0"/>
    </p:bld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
        <p:nvSpPr>
          <p:cNvPr id="7" name="矩形 6"/>
          <p:cNvSpPr/>
          <p:nvPr userDrawn="1"/>
        </p:nvSpPr>
        <p:spPr>
          <a:xfrm>
            <a:off x="234950" y="227330"/>
            <a:ext cx="11722735" cy="640334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pic>
        <p:nvPicPr>
          <p:cNvPr id="10" name="图片 9" descr="飞瑞敖长图标-FRO-白色描边"/>
          <p:cNvPicPr>
            <a:picLocks noChangeAspect="1"/>
          </p:cNvPicPr>
          <p:nvPr userDrawn="1"/>
        </p:nvPicPr>
        <p:blipFill>
          <a:blip r:embed="rId3"/>
          <a:stretch>
            <a:fillRect/>
          </a:stretch>
        </p:blipFill>
        <p:spPr>
          <a:xfrm>
            <a:off x="9505950" y="6630670"/>
            <a:ext cx="2416175" cy="225425"/>
          </a:xfrm>
          <a:prstGeom prst="rect">
            <a:avLst/>
          </a:prstGeom>
        </p:spPr>
      </p:pic>
      <p:sp>
        <p:nvSpPr>
          <p:cNvPr id="8" name="椭圆 7"/>
          <p:cNvSpPr/>
          <p:nvPr userDrawn="1"/>
        </p:nvSpPr>
        <p:spPr>
          <a:xfrm>
            <a:off x="147955" y="147320"/>
            <a:ext cx="1044575" cy="1044575"/>
          </a:xfrm>
          <a:prstGeom prst="ellipse">
            <a:avLst/>
          </a:prstGeom>
          <a:noFill/>
          <a:ln w="212725">
            <a:solidFill>
              <a:srgbClr val="FBDC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人工智能初级版-学生手册 - 图标提取-湖南 - 修改_情境导入"/>
          <p:cNvPicPr>
            <a:picLocks noChangeAspect="1"/>
          </p:cNvPicPr>
          <p:nvPr userDrawn="1"/>
        </p:nvPicPr>
        <p:blipFill>
          <a:blip r:embed="rId4"/>
          <a:stretch>
            <a:fillRect/>
          </a:stretch>
        </p:blipFill>
        <p:spPr>
          <a:xfrm>
            <a:off x="294005" y="227965"/>
            <a:ext cx="2447925" cy="863600"/>
          </a:xfrm>
          <a:prstGeom prst="rect">
            <a:avLst/>
          </a:prstGeom>
        </p:spPr>
      </p:pic>
    </p:spTree>
  </p:cSld>
  <p:clrMap bg1="lt1" tx1="dk1" bg2="lt2" tx2="dk2" accent1="accent1" accent2="accent2" accent3="accent3" accent4="accent4" accent5="accent5" accent6="accent6" hlink="hlink" folHlink="folHlink"/>
  <p:sldLayoutIdLst>
    <p:sldLayoutId id="2147483653" r:id="rId1"/>
    <p:sldLayoutId id="214748365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
        <p:nvSpPr>
          <p:cNvPr id="7" name="矩形 6"/>
          <p:cNvSpPr/>
          <p:nvPr userDrawn="1"/>
        </p:nvSpPr>
        <p:spPr>
          <a:xfrm>
            <a:off x="234950" y="227330"/>
            <a:ext cx="11722735" cy="640334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pic>
        <p:nvPicPr>
          <p:cNvPr id="10" name="图片 9" descr="飞瑞敖长图标-FRO-白色描边"/>
          <p:cNvPicPr>
            <a:picLocks noChangeAspect="1"/>
          </p:cNvPicPr>
          <p:nvPr userDrawn="1"/>
        </p:nvPicPr>
        <p:blipFill>
          <a:blip r:embed="rId3"/>
          <a:stretch>
            <a:fillRect/>
          </a:stretch>
        </p:blipFill>
        <p:spPr>
          <a:xfrm>
            <a:off x="9505950" y="6630670"/>
            <a:ext cx="2416175" cy="225425"/>
          </a:xfrm>
          <a:prstGeom prst="rect">
            <a:avLst/>
          </a:prstGeom>
        </p:spPr>
      </p:pic>
    </p:spTree>
  </p:cSld>
  <p:clrMap bg1="lt1" tx1="dk1" bg2="lt2" tx2="dk2" accent1="accent1" accent2="accent2" accent3="accent3" accent4="accent4" accent5="accent5" accent6="accent6" hlink="hlink" folHlink="folHlink"/>
  <p:sldLayoutIdLst>
    <p:sldLayoutId id="2147483656" r:id="rId1"/>
    <p:sldLayoutId id="214748365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
        <p:nvSpPr>
          <p:cNvPr id="7" name="矩形 6"/>
          <p:cNvSpPr/>
          <p:nvPr userDrawn="1"/>
        </p:nvSpPr>
        <p:spPr>
          <a:xfrm>
            <a:off x="234950" y="227330"/>
            <a:ext cx="11722735" cy="640334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pic>
        <p:nvPicPr>
          <p:cNvPr id="10" name="图片 9" descr="飞瑞敖长图标-FRO-白色描边"/>
          <p:cNvPicPr>
            <a:picLocks noChangeAspect="1"/>
          </p:cNvPicPr>
          <p:nvPr userDrawn="1"/>
        </p:nvPicPr>
        <p:blipFill>
          <a:blip r:embed="rId2"/>
          <a:stretch>
            <a:fillRect/>
          </a:stretch>
        </p:blipFill>
        <p:spPr>
          <a:xfrm>
            <a:off x="9505950" y="6630670"/>
            <a:ext cx="2416175" cy="225425"/>
          </a:xfrm>
          <a:prstGeom prst="rect">
            <a:avLst/>
          </a:prstGeom>
        </p:spPr>
      </p:pic>
      <p:sp>
        <p:nvSpPr>
          <p:cNvPr id="8" name="矩形 7"/>
          <p:cNvSpPr/>
          <p:nvPr userDrawn="1"/>
        </p:nvSpPr>
        <p:spPr>
          <a:xfrm>
            <a:off x="8255" y="2113598"/>
            <a:ext cx="12175490" cy="2630805"/>
          </a:xfrm>
          <a:prstGeom prst="rect">
            <a:avLst/>
          </a:prstGeom>
          <a:solidFill>
            <a:srgbClr val="157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椭圆 8"/>
          <p:cNvSpPr/>
          <p:nvPr userDrawn="1"/>
        </p:nvSpPr>
        <p:spPr>
          <a:xfrm>
            <a:off x="10231755" y="1578610"/>
            <a:ext cx="786130" cy="786130"/>
          </a:xfrm>
          <a:prstGeom prst="ellipse">
            <a:avLst/>
          </a:prstGeom>
          <a:solidFill>
            <a:srgbClr val="FBDC4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1" name="椭圆 10"/>
          <p:cNvSpPr/>
          <p:nvPr userDrawn="1"/>
        </p:nvSpPr>
        <p:spPr>
          <a:xfrm>
            <a:off x="1596390" y="4955540"/>
            <a:ext cx="582295" cy="582295"/>
          </a:xfrm>
          <a:prstGeom prst="ellipse">
            <a:avLst/>
          </a:prstGeom>
          <a:solidFill>
            <a:srgbClr val="FBDC4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2" name="椭圆 11"/>
          <p:cNvSpPr/>
          <p:nvPr userDrawn="1"/>
        </p:nvSpPr>
        <p:spPr>
          <a:xfrm>
            <a:off x="2178685" y="4604385"/>
            <a:ext cx="350520" cy="350520"/>
          </a:xfrm>
          <a:prstGeom prst="ellipse">
            <a:avLst/>
          </a:prstGeom>
          <a:solidFill>
            <a:srgbClr val="FBDC4D"/>
          </a:solidFill>
          <a:ln w="88900" cmpd="sng">
            <a:no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59" r:id="rId1"/>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32"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plus(out)">
                                      <p:cBhvr>
                                        <p:cTn id="7" dur="2000"/>
                                        <p:tgtEl>
                                          <p:spTgt spid="11"/>
                                        </p:tgtEl>
                                      </p:cBhvr>
                                    </p:animEffect>
                                  </p:childTnLst>
                                </p:cTn>
                              </p:par>
                              <p:par>
                                <p:cTn id="8" presetID="13" presetClass="entr" presetSubtype="32"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plus(out)">
                                      <p:cBhvr>
                                        <p:cTn id="10" dur="2000"/>
                                        <p:tgtEl>
                                          <p:spTgt spid="12"/>
                                        </p:tgtEl>
                                      </p:cBhvr>
                                    </p:animEffect>
                                  </p:childTnLst>
                                </p:cTn>
                              </p:par>
                              <p:par>
                                <p:cTn id="11" presetID="13" presetClass="entr" presetSubtype="32"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plus(out)">
                                      <p:cBhvr>
                                        <p:cTn id="13"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9" grpId="0" animBg="1"/>
    </p:bld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7" name="矩形 6"/>
          <p:cNvSpPr/>
          <p:nvPr userDrawn="1"/>
        </p:nvSpPr>
        <p:spPr>
          <a:xfrm>
            <a:off x="0" y="1834515"/>
            <a:ext cx="12192635" cy="318897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pic>
        <p:nvPicPr>
          <p:cNvPr id="10" name="图片 9" descr="飞瑞敖长图标-FRO-白色描边"/>
          <p:cNvPicPr>
            <a:picLocks noChangeAspect="1"/>
          </p:cNvPicPr>
          <p:nvPr userDrawn="1"/>
        </p:nvPicPr>
        <p:blipFill>
          <a:blip r:embed="rId3"/>
          <a:stretch>
            <a:fillRect/>
          </a:stretch>
        </p:blipFill>
        <p:spPr>
          <a:xfrm>
            <a:off x="9505950" y="6630670"/>
            <a:ext cx="2416175" cy="225425"/>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image" Target="../media/image5.GIF"/><Relationship Id="rId2" Type="http://schemas.openxmlformats.org/officeDocument/2006/relationships/tags" Target="../tags/tag1.xml"/><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9.png"/><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0.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6.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27.png"/><Relationship Id="rId3" Type="http://schemas.openxmlformats.org/officeDocument/2006/relationships/tags" Target="../tags/tag2.xml"/><Relationship Id="rId2" Type="http://schemas.microsoft.com/office/2007/relationships/media" Target="../media/media1.mp4"/><Relationship Id="rId1" Type="http://schemas.openxmlformats.org/officeDocument/2006/relationships/video" Target="../media/media1.mp4"/></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8.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9.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0.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1.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2.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3.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4.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5.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6.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7.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8.png"/><Relationship Id="rId1"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8.png"/><Relationship Id="rId1" Type="http://schemas.openxmlformats.org/officeDocument/2006/relationships/image" Target="../media/image10.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2.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5" name="组合 14"/>
          <p:cNvGrpSpPr/>
          <p:nvPr/>
        </p:nvGrpSpPr>
        <p:grpSpPr>
          <a:xfrm>
            <a:off x="0" y="1578610"/>
            <a:ext cx="11359515" cy="3627755"/>
            <a:chOff x="0" y="2486"/>
            <a:chExt cx="17889" cy="5713"/>
          </a:xfrm>
        </p:grpSpPr>
        <p:sp>
          <p:nvSpPr>
            <p:cNvPr id="14" name="矩形 13"/>
            <p:cNvSpPr/>
            <p:nvPr/>
          </p:nvSpPr>
          <p:spPr>
            <a:xfrm>
              <a:off x="0" y="3733"/>
              <a:ext cx="11273" cy="4026"/>
            </a:xfrm>
            <a:prstGeom prst="rect">
              <a:avLst/>
            </a:prstGeom>
            <a:solidFill>
              <a:srgbClr val="157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未标题-1-02"/>
            <p:cNvPicPr>
              <a:picLocks noChangeAspect="1"/>
            </p:cNvPicPr>
            <p:nvPr/>
          </p:nvPicPr>
          <p:blipFill>
            <a:blip r:embed="rId1"/>
            <a:stretch>
              <a:fillRect/>
            </a:stretch>
          </p:blipFill>
          <p:spPr>
            <a:xfrm>
              <a:off x="10186" y="2486"/>
              <a:ext cx="7703" cy="5713"/>
            </a:xfrm>
            <a:prstGeom prst="rect">
              <a:avLst/>
            </a:prstGeom>
          </p:spPr>
        </p:pic>
      </p:grpSp>
      <p:sp>
        <p:nvSpPr>
          <p:cNvPr id="2" name="圆角矩形 1"/>
          <p:cNvSpPr/>
          <p:nvPr/>
        </p:nvSpPr>
        <p:spPr>
          <a:xfrm>
            <a:off x="1296670" y="2576830"/>
            <a:ext cx="1104265" cy="438785"/>
          </a:xfrm>
          <a:prstGeom prst="roundRect">
            <a:avLst/>
          </a:prstGeom>
          <a:solidFill>
            <a:srgbClr val="FBDC4D"/>
          </a:solidFill>
          <a:ln>
            <a:noFill/>
          </a:ln>
        </p:spPr>
        <p:style>
          <a:lnRef idx="2">
            <a:schemeClr val="accent6"/>
          </a:lnRef>
          <a:fillRef idx="1">
            <a:schemeClr val="lt1"/>
          </a:fillRef>
          <a:effectRef idx="0">
            <a:schemeClr val="accent6"/>
          </a:effectRef>
          <a:fontRef idx="minor">
            <a:schemeClr val="dk1"/>
          </a:fontRef>
        </p:style>
        <p:txBody>
          <a:bodyPr rtlCol="0" anchor="ctr"/>
          <a:p>
            <a:pPr algn="ctr" fontAlgn="ctr">
              <a:lnSpc>
                <a:spcPct val="100000"/>
              </a:lnSpc>
            </a:pPr>
            <a:r>
              <a:rPr lang="zh-CN" altLang="en-US" sz="2200">
                <a:solidFill>
                  <a:srgbClr val="157CD3"/>
                </a:solidFill>
                <a:latin typeface="思源黑体 CN Medium" panose="020B0600000000000000" charset="-122"/>
                <a:ea typeface="思源黑体 CN Medium" panose="020B0600000000000000" charset="-122"/>
              </a:rPr>
              <a:t>第</a:t>
            </a:r>
            <a:r>
              <a:rPr lang="zh-CN" altLang="en-US" sz="2200">
                <a:solidFill>
                  <a:srgbClr val="157CD3"/>
                </a:solidFill>
                <a:latin typeface="思源黑体 CN Medium" panose="020B0600000000000000" charset="-122"/>
                <a:ea typeface="思源黑体 CN Medium" panose="020B0600000000000000" charset="-122"/>
              </a:rPr>
              <a:t>八课</a:t>
            </a:r>
            <a:endParaRPr lang="zh-CN" altLang="en-US" sz="2200">
              <a:solidFill>
                <a:srgbClr val="157CD3"/>
              </a:solidFill>
              <a:latin typeface="思源黑体 CN Medium" panose="020B0600000000000000" charset="-122"/>
              <a:ea typeface="思源黑体 CN Medium" panose="020B0600000000000000" charset="-122"/>
            </a:endParaRPr>
          </a:p>
        </p:txBody>
      </p:sp>
      <p:sp>
        <p:nvSpPr>
          <p:cNvPr id="71" name="PA_矩形 17"/>
          <p:cNvSpPr/>
          <p:nvPr>
            <p:custDataLst>
              <p:tags r:id="rId2"/>
            </p:custDataLst>
          </p:nvPr>
        </p:nvSpPr>
        <p:spPr>
          <a:xfrm>
            <a:off x="1219835" y="3015615"/>
            <a:ext cx="4799330" cy="706755"/>
          </a:xfrm>
          <a:prstGeom prst="rect">
            <a:avLst/>
          </a:prstGeom>
        </p:spPr>
        <p:txBody>
          <a:bodyPr wrap="square">
            <a:spAutoFit/>
          </a:bodyPr>
          <a:p>
            <a:pPr lvl="0" algn="l"/>
            <a:r>
              <a:rPr lang="zh-CN" altLang="en-US" sz="4000">
                <a:solidFill>
                  <a:schemeClr val="bg1"/>
                </a:solidFill>
                <a:latin typeface="思源黑体 CN Medium" panose="020B0600000000000000" charset="-122"/>
                <a:ea typeface="思源黑体 CN Medium" panose="020B0600000000000000" charset="-122"/>
              </a:rPr>
              <a:t>机械臂与颜色</a:t>
            </a:r>
            <a:r>
              <a:rPr lang="zh-CN" altLang="en-US" sz="4000">
                <a:solidFill>
                  <a:schemeClr val="bg1"/>
                </a:solidFill>
                <a:latin typeface="思源黑体 CN Medium" panose="020B0600000000000000" charset="-122"/>
                <a:ea typeface="思源黑体 CN Medium" panose="020B0600000000000000" charset="-122"/>
              </a:rPr>
              <a:t>识别</a:t>
            </a:r>
            <a:endParaRPr lang="zh-CN" altLang="en-US" sz="4000">
              <a:solidFill>
                <a:schemeClr val="bg1"/>
              </a:solidFill>
              <a:latin typeface="思源黑体 CN Medium" panose="020B0600000000000000" charset="-122"/>
              <a:ea typeface="思源黑体 CN Medium" panose="020B0600000000000000" charset="-122"/>
            </a:endParaRPr>
          </a:p>
        </p:txBody>
      </p:sp>
      <p:pic>
        <p:nvPicPr>
          <p:cNvPr id="10" name="图片 9" descr="C:\Users\admin\Desktop\src=http___p6.itc.cn_images01_20210429_9c130a0137cd44fa823e080a1be1d72a.gif&amp;refer=http___p6.itc.gifsrc=http___p6.itc.cn_images01_20210429_9c130a0137cd44fa823e080a1be1d72a.gif&amp;refer=http___p6.itc"/>
          <p:cNvPicPr>
            <a:picLocks noChangeAspect="1"/>
          </p:cNvPicPr>
          <p:nvPr/>
        </p:nvPicPr>
        <p:blipFill>
          <a:blip r:embed="rId3"/>
          <a:srcRect/>
          <a:stretch>
            <a:fillRect/>
          </a:stretch>
        </p:blipFill>
        <p:spPr>
          <a:xfrm>
            <a:off x="7371080" y="2813685"/>
            <a:ext cx="2959100" cy="1774825"/>
          </a:xfrm>
          <a:prstGeom prst="rect">
            <a:avLst/>
          </a:prstGeom>
        </p:spPr>
      </p:pic>
      <p:grpSp>
        <p:nvGrpSpPr>
          <p:cNvPr id="5" name="组合 4"/>
          <p:cNvGrpSpPr/>
          <p:nvPr/>
        </p:nvGrpSpPr>
        <p:grpSpPr>
          <a:xfrm>
            <a:off x="1328420" y="4211955"/>
            <a:ext cx="2944495" cy="430530"/>
            <a:chOff x="2576" y="7022"/>
            <a:chExt cx="4637" cy="678"/>
          </a:xfrm>
        </p:grpSpPr>
        <p:sp>
          <p:nvSpPr>
            <p:cNvPr id="8" name="文本框 7"/>
            <p:cNvSpPr txBox="1"/>
            <p:nvPr/>
          </p:nvSpPr>
          <p:spPr>
            <a:xfrm>
              <a:off x="3423" y="7071"/>
              <a:ext cx="3790" cy="580"/>
            </a:xfrm>
            <a:prstGeom prst="rect">
              <a:avLst/>
            </a:prstGeom>
            <a:noFill/>
          </p:spPr>
          <p:txBody>
            <a:bodyPr wrap="square" rtlCol="0">
              <a:spAutoFit/>
            </a:bodyPr>
            <a:p>
              <a:r>
                <a:rPr lang="zh-CN" altLang="en-US">
                  <a:solidFill>
                    <a:schemeClr val="bg1"/>
                  </a:solidFill>
                  <a:latin typeface="思源黑体 CN Normal" panose="020B0400000000000000" charset="-122"/>
                  <a:ea typeface="思源黑体 CN Normal" panose="020B0400000000000000" charset="-122"/>
                </a:rPr>
                <a:t>主讲人：老师</a:t>
              </a:r>
              <a:endParaRPr lang="en-US" altLang="zh-CN">
                <a:solidFill>
                  <a:schemeClr val="bg1"/>
                </a:solidFill>
                <a:latin typeface="思源黑体 CN Normal" panose="020B0400000000000000" charset="-122"/>
                <a:ea typeface="思源黑体 CN Normal" panose="020B0400000000000000" charset="-122"/>
              </a:endParaRPr>
            </a:p>
          </p:txBody>
        </p:sp>
        <p:grpSp>
          <p:nvGrpSpPr>
            <p:cNvPr id="16" name="组合 15"/>
            <p:cNvGrpSpPr/>
            <p:nvPr/>
          </p:nvGrpSpPr>
          <p:grpSpPr>
            <a:xfrm>
              <a:off x="2576" y="7022"/>
              <a:ext cx="847" cy="678"/>
              <a:chOff x="2494" y="6945"/>
              <a:chExt cx="1023" cy="818"/>
            </a:xfrm>
          </p:grpSpPr>
          <p:sp>
            <p:nvSpPr>
              <p:cNvPr id="17" name="椭圆 16"/>
              <p:cNvSpPr/>
              <p:nvPr/>
            </p:nvSpPr>
            <p:spPr>
              <a:xfrm>
                <a:off x="2494" y="6945"/>
                <a:ext cx="704" cy="704"/>
              </a:xfrm>
              <a:prstGeom prst="ellipse">
                <a:avLst/>
              </a:prstGeom>
              <a:noFill/>
              <a:ln w="57150">
                <a:solidFill>
                  <a:srgbClr val="FBDC4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8" name="组合 17"/>
              <p:cNvGrpSpPr/>
              <p:nvPr/>
            </p:nvGrpSpPr>
            <p:grpSpPr>
              <a:xfrm>
                <a:off x="2786" y="7035"/>
                <a:ext cx="731" cy="728"/>
                <a:chOff x="2786" y="7035"/>
                <a:chExt cx="731" cy="728"/>
              </a:xfrm>
            </p:grpSpPr>
            <p:sp>
              <p:nvSpPr>
                <p:cNvPr id="19" name="椭圆 18"/>
                <p:cNvSpPr/>
                <p:nvPr/>
              </p:nvSpPr>
              <p:spPr>
                <a:xfrm>
                  <a:off x="2851" y="7096"/>
                  <a:ext cx="601" cy="601"/>
                </a:xfrm>
                <a:prstGeom prst="ellipse">
                  <a:avLst/>
                </a:prstGeom>
                <a:solidFill>
                  <a:srgbClr val="FBDC4D"/>
                </a:solidFill>
                <a:ln w="57150">
                  <a:solidFill>
                    <a:srgbClr val="FBDC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0" name="图片 19" descr="人物"/>
                <p:cNvPicPr>
                  <a:picLocks noChangeAspect="1"/>
                </p:cNvPicPr>
                <p:nvPr/>
              </p:nvPicPr>
              <p:blipFill>
                <a:blip r:embed="rId4"/>
                <a:stretch>
                  <a:fillRect/>
                </a:stretch>
              </p:blipFill>
              <p:spPr>
                <a:xfrm>
                  <a:off x="2786" y="7035"/>
                  <a:ext cx="731" cy="728"/>
                </a:xfrm>
                <a:prstGeom prst="rect">
                  <a:avLst/>
                </a:prstGeom>
              </p:spPr>
            </p:pic>
          </p:grpSp>
        </p:gr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000"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childTnLst>
                          </p:cTn>
                        </p:par>
                        <p:par>
                          <p:cTn id="8" fill="hold">
                            <p:stCondLst>
                              <p:cond delay="1000"/>
                            </p:stCondLst>
                            <p:childTnLst>
                              <p:par>
                                <p:cTn id="9" presetID="3" presetClass="entr" presetSubtype="1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linds(horizontal)">
                                      <p:cBhvr>
                                        <p:cTn id="11" dur="500"/>
                                        <p:tgtEl>
                                          <p:spTgt spid="10"/>
                                        </p:tgtEl>
                                      </p:cBhvr>
                                    </p:animEffect>
                                  </p:childTnLst>
                                </p:cTn>
                              </p:par>
                            </p:childTnLst>
                          </p:cTn>
                        </p:par>
                        <p:par>
                          <p:cTn id="12" fill="hold">
                            <p:stCondLst>
                              <p:cond delay="1500"/>
                            </p:stCondLst>
                            <p:childTnLst>
                              <p:par>
                                <p:cTn id="13" presetID="2" presetClass="entr" presetSubtype="4" fill="hold" grpId="0" nodeType="afterEffect">
                                  <p:stCondLst>
                                    <p:cond delay="0"/>
                                  </p:stCondLst>
                                  <p:childTnLst>
                                    <p:set>
                                      <p:cBhvr>
                                        <p:cTn id="14" dur="500" fill="hold">
                                          <p:stCondLst>
                                            <p:cond delay="0"/>
                                          </p:stCondLst>
                                        </p:cTn>
                                        <p:tgtEl>
                                          <p:spTgt spid="71"/>
                                        </p:tgtEl>
                                        <p:attrNameLst>
                                          <p:attrName>style.visibility</p:attrName>
                                        </p:attrNameLst>
                                      </p:cBhvr>
                                      <p:to>
                                        <p:strVal val="visible"/>
                                      </p:to>
                                    </p:set>
                                    <p:anim calcmode="lin" valueType="num">
                                      <p:cBhvr additive="base">
                                        <p:cTn id="15" dur="500" fill="hold"/>
                                        <p:tgtEl>
                                          <p:spTgt spid="71"/>
                                        </p:tgtEl>
                                        <p:attrNameLst>
                                          <p:attrName>ppt_x</p:attrName>
                                        </p:attrNameLst>
                                      </p:cBhvr>
                                      <p:tavLst>
                                        <p:tav tm="0">
                                          <p:val>
                                            <p:strVal val="#ppt_x"/>
                                          </p:val>
                                        </p:tav>
                                        <p:tav tm="100000">
                                          <p:val>
                                            <p:strVal val="#ppt_x"/>
                                          </p:val>
                                        </p:tav>
                                      </p:tavLst>
                                    </p:anim>
                                    <p:anim calcmode="lin" valueType="num">
                                      <p:cBhvr additive="base">
                                        <p:cTn id="16" dur="500" fill="hold"/>
                                        <p:tgtEl>
                                          <p:spTgt spid="7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500"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500"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RGB颜色模型与HSV颜色模型</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432308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同学们在日常生活中可能听过RGB灯或者RGB颜色模型。</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这是一种工业上的一种颜色标准，R是Red(红),G是Green(绿),B是Blue(蓝)，这个标准几乎包括了我们能感知到的所有颜色，也是广泛应用于所有行业的颜色系统之一。</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工业标准是『RGB』，但是在OpenCV中默认的颜色模型是『</a:t>
            </a: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BGR</a:t>
            </a: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』，BGR和RGB 是相同的，除了区域顺序颠倒，红色占据最不重要的区域，绿色占第二位（静止），蓝色占第三位。</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只是由于RGB颜色的特性，它适合于显示系统，却不适合我们的课程主题『颜色识别』，所以今天的主角是另一个颜色空间——HSV颜色模型。</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bldLvl="0" animBg="1"/>
      <p:bldP spid="3"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HSV</a:t>
            </a:r>
            <a:r>
              <a:rPr lang="zh-CN" altLang="en-US" sz="2400">
                <a:solidFill>
                  <a:srgbClr val="1F3964"/>
                </a:solidFill>
                <a:latin typeface="思源黑体 CN Normal" panose="020B0400000000000000" charset="-122"/>
                <a:ea typeface="思源黑体 CN Normal" panose="020B0400000000000000" charset="-122"/>
                <a:sym typeface="+mn-ea"/>
              </a:rPr>
              <a:t>颜色模型(color model)</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4" name="矩形 3"/>
          <p:cNvSpPr/>
          <p:nvPr/>
        </p:nvSpPr>
        <p:spPr>
          <a:xfrm>
            <a:off x="1016000" y="1475105"/>
            <a:ext cx="10160000" cy="374078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在颜色识别中使用较多的是 HSV 颜色模型，它比 RGB 更接近人们对彩色的感知经验。非常直观地表达颜色的色调、鲜艳程度和明暗程度，方便进行颜色的对比。</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在HSV中，所表达的彩色图像方式由三部分组成，分别是：</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marL="914400" lvl="1" indent="-457200" algn="l" fontAlgn="auto">
              <a:lnSpc>
                <a:spcPct val="150000"/>
              </a:lnSpc>
              <a:spcBef>
                <a:spcPts val="1000"/>
              </a:spcBef>
              <a:buClrTx/>
              <a:buSzTx/>
              <a:buFont typeface="Arial" panose="020B0604020202020204" pitchFamily="34" charset="0"/>
              <a:buChar char="•"/>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rPr>
              <a:t>Hue  色调</a:t>
            </a: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、色相</a:t>
            </a:r>
            <a:endParaRPr lang="zh-CN" altLang="en-US" sz="2000" dirty="0">
              <a:latin typeface="+mn-ea"/>
              <a:cs typeface="+mn-ea"/>
            </a:endParaRPr>
          </a:p>
          <a:p>
            <a:pPr marL="914400" lvl="1" indent="-457200" algn="l" fontAlgn="auto">
              <a:lnSpc>
                <a:spcPct val="150000"/>
              </a:lnSpc>
              <a:spcBef>
                <a:spcPts val="1000"/>
              </a:spcBef>
              <a:buClrTx/>
              <a:buSzTx/>
              <a:buFont typeface="Arial" panose="020B0604020202020204" pitchFamily="34" charset="0"/>
              <a:buChar char="•"/>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Saturation 饱和度、色彩纯净度</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marL="914400" lvl="1" indent="-457200" algn="l" fontAlgn="auto">
              <a:lnSpc>
                <a:spcPct val="150000"/>
              </a:lnSpc>
              <a:spcBef>
                <a:spcPts val="1000"/>
              </a:spcBef>
              <a:buClrTx/>
              <a:buSzTx/>
              <a:buFont typeface="Arial" panose="020B0604020202020204" pitchFamily="34" charset="0"/>
              <a:buChar char="•"/>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Value 明亮度</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4" grpId="0" bldLvl="0" animBg="1"/>
      <p:bldP spid="4"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HSV颜色模型(color model)</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4" name="矩形 3"/>
          <p:cNvSpPr/>
          <p:nvPr/>
        </p:nvSpPr>
        <p:spPr>
          <a:xfrm>
            <a:off x="1016000" y="1475105"/>
            <a:ext cx="10160000" cy="207835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用下面这个圆柱体来表示 HSV 颜色模型，圆柱体的横截面可以看做是一个极坐标系 ，H(色调) 用极坐标的极角表示，S(饱和度) 用极坐标的极轴长度表示，V(明亮度) 用圆柱中轴的高度表示。</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2" name="图片 1"/>
          <p:cNvPicPr>
            <a:picLocks noChangeAspect="1"/>
          </p:cNvPicPr>
          <p:nvPr/>
        </p:nvPicPr>
        <p:blipFill>
          <a:blip r:embed="rId1"/>
          <a:stretch>
            <a:fillRect/>
          </a:stretch>
        </p:blipFill>
        <p:spPr>
          <a:xfrm>
            <a:off x="4480243" y="3940175"/>
            <a:ext cx="3231515" cy="24320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4" grpId="0" bldLvl="0" animBg="1"/>
      <p:bldP spid="4"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HSV</a:t>
            </a:r>
            <a:r>
              <a:rPr lang="zh-CN" altLang="en-US" sz="2400">
                <a:solidFill>
                  <a:srgbClr val="1F3964"/>
                </a:solidFill>
                <a:latin typeface="思源黑体 CN Normal" panose="020B0400000000000000" charset="-122"/>
                <a:ea typeface="思源黑体 CN Normal" panose="020B0400000000000000" charset="-122"/>
                <a:sym typeface="+mn-ea"/>
              </a:rPr>
              <a:t>颜色模型(color model)</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4" name="矩形 3"/>
          <p:cNvSpPr/>
          <p:nvPr/>
        </p:nvSpPr>
        <p:spPr>
          <a:xfrm>
            <a:off x="1016000" y="1475105"/>
            <a:ext cx="10160000" cy="477075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Hue 用角度度量，取值范围为0～360°，表示色彩信息，即所处的光谱颜色的位置，表示如下：</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颜色圆环上所有的颜色都是光谱上的颜色，从红色开始按逆时针方向旋转，Hue=0 表示红色，Hue=120 表示绿色，Hue=240 表示蓝色等等。</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5" name="图片 4"/>
          <p:cNvPicPr>
            <a:picLocks noChangeAspect="1"/>
          </p:cNvPicPr>
          <p:nvPr/>
        </p:nvPicPr>
        <p:blipFill>
          <a:blip r:embed="rId1"/>
          <a:stretch>
            <a:fillRect/>
          </a:stretch>
        </p:blipFill>
        <p:spPr>
          <a:xfrm>
            <a:off x="4161790" y="2698115"/>
            <a:ext cx="3868420" cy="21939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4" grpId="0" bldLvl="0" animBg="1"/>
      <p:bldP spid="4"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HSV颜色模型(color model)</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4" name="矩形 3"/>
          <p:cNvSpPr/>
          <p:nvPr/>
        </p:nvSpPr>
        <p:spPr>
          <a:xfrm>
            <a:off x="1016000" y="1475105"/>
            <a:ext cx="10160000" cy="153924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在 RGB中颜色由三个值共同决定，比如黄色为即 (255,255,0)；在HSV中，黄色只由一个值决定，Hue=60即可。</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2" name="图片 1"/>
          <p:cNvPicPr>
            <a:picLocks noChangeAspect="1"/>
          </p:cNvPicPr>
          <p:nvPr/>
        </p:nvPicPr>
        <p:blipFill>
          <a:blip r:embed="rId1"/>
          <a:stretch>
            <a:fillRect/>
          </a:stretch>
        </p:blipFill>
        <p:spPr>
          <a:xfrm>
            <a:off x="3071495" y="3155315"/>
            <a:ext cx="6049010" cy="32626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4" grpId="0" bldLvl="0" animBg="1"/>
      <p:bldP spid="4"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nvSpPr>
        <p:spPr>
          <a:xfrm>
            <a:off x="1016000" y="1475105"/>
            <a:ext cx="10160000" cy="299656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RGB颜色空间更加面向于工业，而HSV更加面向于用户，大多数做图像识别这一块的都会运用HSV颜色空间，因为HSV颜色空间表达起来更加直观！</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以上都是理论知识，我们只需要知道概念就可以了。接下来就在实际应用中进行颜色检测。</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2" name="文本框 1"/>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HSV颜色模型(color model)</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P spid="3" grpId="0" bldLvl="0" animBg="1"/>
      <p:bldP spid="3"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1016000" y="1475105"/>
            <a:ext cx="10160000" cy="114490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现在就对一个RGB值进行颜色空间转换，得到HSV值，那我们先看看代码吧！</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获取物体颜色的HSV值</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pic>
        <p:nvPicPr>
          <p:cNvPr id="6" name="图片 5"/>
          <p:cNvPicPr>
            <a:picLocks noChangeAspect="1"/>
          </p:cNvPicPr>
          <p:nvPr/>
        </p:nvPicPr>
        <p:blipFill>
          <a:blip r:embed="rId1"/>
          <a:srcRect l="597" t="1243"/>
          <a:stretch>
            <a:fillRect/>
          </a:stretch>
        </p:blipFill>
        <p:spPr>
          <a:xfrm>
            <a:off x="1881505" y="2885440"/>
            <a:ext cx="8428990" cy="34201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4" grpId="0" bldLvl="0" animBg="1"/>
      <p:bldP spid="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238818" y="3014028"/>
            <a:ext cx="5714365" cy="829945"/>
          </a:xfrm>
          <a:prstGeom prst="rect">
            <a:avLst/>
          </a:prstGeom>
          <a:noFill/>
        </p:spPr>
        <p:txBody>
          <a:bodyPr wrap="square" rtlCol="0">
            <a:spAutoFit/>
          </a:bodyPr>
          <a:p>
            <a:pPr algn="ctr"/>
            <a:r>
              <a:rPr lang="zh-CN" altLang="en-US" sz="4800">
                <a:solidFill>
                  <a:schemeClr val="bg1"/>
                </a:solidFill>
                <a:latin typeface="思源黑体 CN Bold" panose="020B0800000000000000" charset="-122"/>
                <a:ea typeface="思源黑体 CN Bold" panose="020B0800000000000000" charset="-122"/>
              </a:rPr>
              <a:t>二、安装</a:t>
            </a:r>
            <a:r>
              <a:rPr lang="en-US" altLang="zh-CN" sz="4800">
                <a:solidFill>
                  <a:schemeClr val="bg1"/>
                </a:solidFill>
                <a:latin typeface="思源黑体 CN Bold" panose="020B0800000000000000" charset="-122"/>
                <a:ea typeface="思源黑体 CN Bold" panose="020B0800000000000000" charset="-122"/>
              </a:rPr>
              <a:t>OpenCV</a:t>
            </a:r>
            <a:r>
              <a:rPr lang="zh-CN" altLang="en-US" sz="4800">
                <a:solidFill>
                  <a:schemeClr val="bg1"/>
                </a:solidFill>
                <a:latin typeface="思源黑体 CN Bold" panose="020B0800000000000000" charset="-122"/>
                <a:ea typeface="思源黑体 CN Bold" panose="020B0800000000000000" charset="-122"/>
              </a:rPr>
              <a:t>库</a:t>
            </a:r>
            <a:endParaRPr lang="zh-CN" altLang="en-US" sz="4800">
              <a:solidFill>
                <a:schemeClr val="bg1"/>
              </a:solidFill>
              <a:latin typeface="思源黑体 CN Bold" panose="020B0800000000000000" charset="-122"/>
              <a:ea typeface="思源黑体 CN Bold" panose="020B080000000000000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000"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1016000" y="1475105"/>
            <a:ext cx="10160000" cy="161163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现在我们就需要学会在python中使用OpenCV库。</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1. 按下『win+R』组合键打开『</a:t>
            </a: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运行窗口</a:t>
            </a: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』，输入『cmd』进入命令行窗口。</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学会安装OpenCV库</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pic>
        <p:nvPicPr>
          <p:cNvPr id="3" name="图片 2"/>
          <p:cNvPicPr>
            <a:picLocks noChangeAspect="1"/>
          </p:cNvPicPr>
          <p:nvPr/>
        </p:nvPicPr>
        <p:blipFill>
          <a:blip r:embed="rId1"/>
          <a:stretch>
            <a:fillRect/>
          </a:stretch>
        </p:blipFill>
        <p:spPr>
          <a:xfrm>
            <a:off x="3457575" y="3258185"/>
            <a:ext cx="5276850" cy="28162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4" grpId="0" bldLvl="0" animBg="1"/>
      <p:bldP spid="4"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1016000" y="1475105"/>
            <a:ext cx="10160000" cy="510476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2. 在命令行窗口中输入『pip install opencv-python』</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marL="0" lvl="1"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3. 等待安装完成</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学会安装OpenCV库</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pic>
        <p:nvPicPr>
          <p:cNvPr id="6" name="图片 5"/>
          <p:cNvPicPr>
            <a:picLocks noChangeAspect="1"/>
          </p:cNvPicPr>
          <p:nvPr/>
        </p:nvPicPr>
        <p:blipFill>
          <a:blip r:embed="rId1"/>
          <a:stretch>
            <a:fillRect/>
          </a:stretch>
        </p:blipFill>
        <p:spPr>
          <a:xfrm>
            <a:off x="1883410" y="2258060"/>
            <a:ext cx="5827395" cy="1724025"/>
          </a:xfrm>
          <a:prstGeom prst="rect">
            <a:avLst/>
          </a:prstGeom>
        </p:spPr>
      </p:pic>
      <p:pic>
        <p:nvPicPr>
          <p:cNvPr id="8" name="图片 7"/>
          <p:cNvPicPr>
            <a:picLocks noChangeAspect="1"/>
          </p:cNvPicPr>
          <p:nvPr/>
        </p:nvPicPr>
        <p:blipFill>
          <a:blip r:embed="rId2"/>
          <a:stretch>
            <a:fillRect/>
          </a:stretch>
        </p:blipFill>
        <p:spPr>
          <a:xfrm>
            <a:off x="1883410" y="4468495"/>
            <a:ext cx="6842760" cy="1714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4" grpId="0" bldLvl="0" animBg="1"/>
      <p:bldP spid="4"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7" name="组合 16"/>
          <p:cNvGrpSpPr/>
          <p:nvPr/>
        </p:nvGrpSpPr>
        <p:grpSpPr>
          <a:xfrm>
            <a:off x="4849495" y="2280920"/>
            <a:ext cx="5986780" cy="657860"/>
            <a:chOff x="7510" y="2948"/>
            <a:chExt cx="9428" cy="1036"/>
          </a:xfrm>
        </p:grpSpPr>
        <p:sp>
          <p:nvSpPr>
            <p:cNvPr id="2" name="椭圆 1"/>
            <p:cNvSpPr/>
            <p:nvPr/>
          </p:nvSpPr>
          <p:spPr>
            <a:xfrm>
              <a:off x="7510" y="2948"/>
              <a:ext cx="1036" cy="1036"/>
            </a:xfrm>
            <a:prstGeom prst="ellipse">
              <a:avLst/>
            </a:prstGeom>
            <a:solidFill>
              <a:srgbClr val="FB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10000"/>
                </a:lnSpc>
              </a:pPr>
              <a:r>
                <a:rPr lang="en-US" altLang="zh-CN" sz="2600">
                  <a:latin typeface="思源黑体 CN Normal" panose="020B0400000000000000" charset="-122"/>
                  <a:ea typeface="思源黑体 CN Normal" panose="020B0400000000000000" charset="-122"/>
                </a:rPr>
                <a:t>1</a:t>
              </a:r>
              <a:endParaRPr lang="en-US" altLang="zh-CN" sz="2600">
                <a:latin typeface="思源黑体 CN Normal" panose="020B0400000000000000" charset="-122"/>
                <a:ea typeface="思源黑体 CN Normal" panose="020B0400000000000000" charset="-122"/>
              </a:endParaRPr>
            </a:p>
          </p:txBody>
        </p:sp>
        <p:sp>
          <p:nvSpPr>
            <p:cNvPr id="3" name="文本框 2"/>
            <p:cNvSpPr txBox="1"/>
            <p:nvPr/>
          </p:nvSpPr>
          <p:spPr>
            <a:xfrm>
              <a:off x="8815" y="3152"/>
              <a:ext cx="8123" cy="628"/>
            </a:xfrm>
            <a:prstGeom prst="rect">
              <a:avLst/>
            </a:prstGeom>
            <a:noFill/>
          </p:spPr>
          <p:txBody>
            <a:bodyPr wrap="none" rtlCol="0" anchor="t">
              <a:spAutoFit/>
            </a:bodyPr>
            <a:p>
              <a:pPr algn="l" fontAlgn="ctr">
                <a:lnSpc>
                  <a:spcPct val="100000"/>
                </a:lnSpc>
                <a:buClrTx/>
                <a:buSzTx/>
                <a:buFontTx/>
              </a:pPr>
              <a:r>
                <a:rPr lang="zh-CN" altLang="en-US" sz="2000">
                  <a:solidFill>
                    <a:srgbClr val="1F3964"/>
                  </a:solidFill>
                  <a:latin typeface="思源黑体 CN Normal" panose="020B0400000000000000" charset="-122"/>
                  <a:ea typeface="思源黑体 CN Normal" panose="020B0400000000000000" charset="-122"/>
                  <a:sym typeface="+mn-ea"/>
                </a:rPr>
                <a:t>了解OpenCV颜色识别中HSV颜色模型的原理</a:t>
              </a:r>
              <a:endParaRPr lang="zh-CN" altLang="en-US" sz="2000">
                <a:solidFill>
                  <a:srgbClr val="1F3964"/>
                </a:solidFill>
                <a:latin typeface="思源黑体 CN Normal" panose="020B0400000000000000" charset="-122"/>
                <a:ea typeface="思源黑体 CN Normal" panose="020B0400000000000000" charset="-122"/>
                <a:sym typeface="+mn-ea"/>
              </a:endParaRPr>
            </a:p>
          </p:txBody>
        </p:sp>
      </p:grpSp>
      <p:grpSp>
        <p:nvGrpSpPr>
          <p:cNvPr id="16" name="组合 15"/>
          <p:cNvGrpSpPr/>
          <p:nvPr/>
        </p:nvGrpSpPr>
        <p:grpSpPr>
          <a:xfrm>
            <a:off x="4849495" y="3331210"/>
            <a:ext cx="4123055" cy="657225"/>
            <a:chOff x="7510" y="4935"/>
            <a:chExt cx="6493" cy="1018"/>
          </a:xfrm>
        </p:grpSpPr>
        <p:sp>
          <p:nvSpPr>
            <p:cNvPr id="6" name="椭圆 5"/>
            <p:cNvSpPr/>
            <p:nvPr/>
          </p:nvSpPr>
          <p:spPr>
            <a:xfrm>
              <a:off x="7510" y="4935"/>
              <a:ext cx="1036" cy="1018"/>
            </a:xfrm>
            <a:prstGeom prst="ellipse">
              <a:avLst/>
            </a:prstGeom>
            <a:solidFill>
              <a:srgbClr val="157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10000"/>
                </a:lnSpc>
              </a:pPr>
              <a:r>
                <a:rPr lang="en-US" altLang="zh-CN" sz="2600">
                  <a:latin typeface="思源黑体 CN Normal" panose="020B0400000000000000" charset="-122"/>
                  <a:ea typeface="思源黑体 CN Normal" panose="020B0400000000000000" charset="-122"/>
                </a:rPr>
                <a:t>2</a:t>
              </a:r>
              <a:endParaRPr lang="en-US" altLang="zh-CN" sz="2600">
                <a:latin typeface="思源黑体 CN Normal" panose="020B0400000000000000" charset="-122"/>
                <a:ea typeface="思源黑体 CN Normal" panose="020B0400000000000000" charset="-122"/>
              </a:endParaRPr>
            </a:p>
          </p:txBody>
        </p:sp>
        <p:sp>
          <p:nvSpPr>
            <p:cNvPr id="7" name="文本框 6"/>
            <p:cNvSpPr txBox="1"/>
            <p:nvPr/>
          </p:nvSpPr>
          <p:spPr>
            <a:xfrm>
              <a:off x="8906" y="5135"/>
              <a:ext cx="5097" cy="618"/>
            </a:xfrm>
            <a:prstGeom prst="rect">
              <a:avLst/>
            </a:prstGeom>
            <a:noFill/>
          </p:spPr>
          <p:txBody>
            <a:bodyPr wrap="none" rtlCol="0" anchor="t">
              <a:spAutoFit/>
            </a:bodyPr>
            <a:p>
              <a:pPr algn="l" fontAlgn="ctr">
                <a:lnSpc>
                  <a:spcPct val="100000"/>
                </a:lnSpc>
                <a:buClrTx/>
                <a:buSzTx/>
                <a:buFontTx/>
              </a:pPr>
              <a:r>
                <a:rPr lang="zh-CN" altLang="en-US" sz="2000">
                  <a:solidFill>
                    <a:srgbClr val="1F3964"/>
                  </a:solidFill>
                  <a:latin typeface="思源黑体 CN Normal" panose="020B0400000000000000" charset="-122"/>
                  <a:ea typeface="思源黑体 CN Normal" panose="020B0400000000000000" charset="-122"/>
                  <a:sym typeface="+mn-ea"/>
                </a:rPr>
                <a:t>在Python中安装OpenCV库</a:t>
              </a:r>
              <a:endParaRPr lang="zh-CN" altLang="en-US" sz="2000">
                <a:solidFill>
                  <a:srgbClr val="1F3964"/>
                </a:solidFill>
                <a:latin typeface="思源黑体 CN Normal" panose="020B0400000000000000" charset="-122"/>
                <a:ea typeface="思源黑体 CN Normal" panose="020B0400000000000000" charset="-122"/>
                <a:sym typeface="+mn-ea"/>
              </a:endParaRPr>
            </a:p>
          </p:txBody>
        </p:sp>
      </p:grpSp>
      <p:grpSp>
        <p:nvGrpSpPr>
          <p:cNvPr id="4" name="组合 3"/>
          <p:cNvGrpSpPr/>
          <p:nvPr/>
        </p:nvGrpSpPr>
        <p:grpSpPr>
          <a:xfrm>
            <a:off x="4849495" y="4380865"/>
            <a:ext cx="5433060" cy="657225"/>
            <a:chOff x="7510" y="2948"/>
            <a:chExt cx="8556" cy="1036"/>
          </a:xfrm>
        </p:grpSpPr>
        <p:sp>
          <p:nvSpPr>
            <p:cNvPr id="5" name="椭圆 4"/>
            <p:cNvSpPr/>
            <p:nvPr/>
          </p:nvSpPr>
          <p:spPr>
            <a:xfrm>
              <a:off x="7510" y="2948"/>
              <a:ext cx="1036" cy="1036"/>
            </a:xfrm>
            <a:prstGeom prst="ellipse">
              <a:avLst/>
            </a:prstGeom>
            <a:solidFill>
              <a:srgbClr val="FB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10000"/>
                </a:lnSpc>
              </a:pPr>
              <a:r>
                <a:rPr lang="en-US" altLang="zh-CN" sz="2600">
                  <a:latin typeface="思源黑体 CN Normal" panose="020B0400000000000000" charset="-122"/>
                  <a:ea typeface="思源黑体 CN Normal" panose="020B0400000000000000" charset="-122"/>
                </a:rPr>
                <a:t>3</a:t>
              </a:r>
              <a:endParaRPr lang="en-US" altLang="zh-CN" sz="2600">
                <a:latin typeface="思源黑体 CN Normal" panose="020B0400000000000000" charset="-122"/>
                <a:ea typeface="思源黑体 CN Normal" panose="020B0400000000000000" charset="-122"/>
              </a:endParaRPr>
            </a:p>
          </p:txBody>
        </p:sp>
        <p:sp>
          <p:nvSpPr>
            <p:cNvPr id="8" name="文本框 7"/>
            <p:cNvSpPr txBox="1"/>
            <p:nvPr/>
          </p:nvSpPr>
          <p:spPr>
            <a:xfrm>
              <a:off x="8815" y="3151"/>
              <a:ext cx="7251" cy="629"/>
            </a:xfrm>
            <a:prstGeom prst="rect">
              <a:avLst/>
            </a:prstGeom>
            <a:noFill/>
          </p:spPr>
          <p:txBody>
            <a:bodyPr wrap="square" rtlCol="0" anchor="t">
              <a:spAutoFit/>
            </a:bodyPr>
            <a:p>
              <a:pPr algn="l" fontAlgn="ctr">
                <a:lnSpc>
                  <a:spcPct val="100000"/>
                </a:lnSpc>
                <a:buClrTx/>
                <a:buSzTx/>
                <a:buFontTx/>
              </a:pPr>
              <a:r>
                <a:rPr lang="zh-CN" altLang="en-US" sz="2000">
                  <a:solidFill>
                    <a:srgbClr val="1F3964"/>
                  </a:solidFill>
                  <a:latin typeface="思源黑体 CN Normal" panose="020B0400000000000000" charset="-122"/>
                  <a:ea typeface="思源黑体 CN Normal" panose="020B0400000000000000" charset="-122"/>
                  <a:sym typeface="+mn-ea"/>
                </a:rPr>
                <a:t>通过鼠标点击图片实现水果颜</a:t>
              </a:r>
              <a:r>
                <a:rPr lang="zh-CN" altLang="en-US" sz="2000">
                  <a:solidFill>
                    <a:srgbClr val="1F3964"/>
                  </a:solidFill>
                  <a:latin typeface="思源黑体 CN Normal" panose="020B0400000000000000" charset="-122"/>
                  <a:ea typeface="思源黑体 CN Normal" panose="020B0400000000000000" charset="-122"/>
                  <a:sym typeface="+mn-ea"/>
                </a:rPr>
                <a:t>色识别</a:t>
              </a:r>
              <a:endParaRPr lang="zh-CN" altLang="en-US" sz="2000">
                <a:solidFill>
                  <a:srgbClr val="1F3964"/>
                </a:solidFill>
                <a:latin typeface="思源黑体 CN Normal" panose="020B0400000000000000" charset="-122"/>
                <a:ea typeface="思源黑体 CN Normal" panose="020B0400000000000000"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par>
                                <p:cTn id="11" presetID="22" presetClass="entr" presetSubtype="8"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1016000" y="1475105"/>
            <a:ext cx="10160000" cy="338772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4. 如果网络情况不理想，可以使用离线安装，老师已经提供了离线文件</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marL="0" lvl="1"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离线文件名称是『opencv_python-4.2.0.32-cp36-cp36m-win_amd64.whl』</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marL="0" lvl="1"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安装方式：打开命令行窗口，输入『pip install+空格』，接着将文件拖入命令行窗口，点击回车进行安装。</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marL="0" lvl="1"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※需要注意的是，如果我们是python2.X 的版本是无法安装该离线文件的。需要确保我们计算机中</a:t>
            </a:r>
            <a:r>
              <a:rPr lang="en-US" altLang="zh-CN"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P</a:t>
            </a: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ython版本是3.6，才能成功安装。</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学会安装OpenCV库</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4" grpId="0" bldLvl="0" animBg="1"/>
      <p:bldP spid="4"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1016000" y="1475105"/>
            <a:ext cx="10160000" cy="151257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离线安装请看示例GIF示例动图，安装完成后，可以在命令行『输入 pip list』查看已安装的库。</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学会安装OpenCV库</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pic>
        <p:nvPicPr>
          <p:cNvPr id="2" name="图片 1" descr="离线安装python的opencv库"/>
          <p:cNvPicPr>
            <a:picLocks noChangeAspect="1"/>
          </p:cNvPicPr>
          <p:nvPr/>
        </p:nvPicPr>
        <p:blipFill>
          <a:blip r:embed="rId1"/>
          <a:stretch>
            <a:fillRect/>
          </a:stretch>
        </p:blipFill>
        <p:spPr>
          <a:xfrm>
            <a:off x="3281680" y="3330575"/>
            <a:ext cx="5628640" cy="30251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4" grpId="0" bldLvl="0" animBg="1"/>
      <p:bldP spid="4"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1016000" y="1475105"/>
            <a:ext cx="10160000" cy="391668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numpy库提供了数学函数库，支持大量的维度数组与矩阵运算，是运行速度非常快的数学库，主要用于数组计算。</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1. 按下『win+R』组合键打开『运行窗口』，输入『cmd』进入命令行窗口。</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2. 在命令行窗口中输入『pip install numpy』</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3. 等待安装完成</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4. 如果网络情况不好可以使用离线安装，离线文件名称是『numpy-1.18.1-cp36-cp36m-win_amd64.whl』，老师都会放入到源码里。</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学会安装numpy库</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4" grpId="0" bldLvl="0" animBg="1"/>
      <p:bldP spid="4"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实战</a:t>
            </a:r>
            <a:r>
              <a:rPr lang="en-US" altLang="zh-CN" sz="2400">
                <a:solidFill>
                  <a:srgbClr val="1F3964"/>
                </a:solidFill>
                <a:latin typeface="思源黑体 CN Normal" panose="020B0400000000000000" charset="-122"/>
                <a:ea typeface="思源黑体 CN Normal" panose="020B0400000000000000" charset="-122"/>
                <a:sym typeface="+mn-ea"/>
              </a:rPr>
              <a:t>-</a:t>
            </a:r>
            <a:r>
              <a:rPr lang="zh-CN" altLang="en-US" sz="2400">
                <a:solidFill>
                  <a:srgbClr val="1F3964"/>
                </a:solidFill>
                <a:latin typeface="思源黑体 CN Normal" panose="020B0400000000000000" charset="-122"/>
                <a:ea typeface="思源黑体 CN Normal" panose="020B0400000000000000" charset="-122"/>
                <a:sym typeface="+mn-ea"/>
              </a:rPr>
              <a:t>根据鼠标点击图像进行颜色识别</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379984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en-US" altLang="zh-CN"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1.</a:t>
            </a: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准备一张图片，并命名为『tar.jpg』，使用读取图片的函数</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2. 在计算机窗口上显示图片的函数</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3. 响应我们点击鼠标的函数，getposHsv函数就是调用HSV颜色模型程序识别我们鼠标点击的颜色。</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2" name="图片 1"/>
          <p:cNvPicPr>
            <a:picLocks noChangeAspect="1"/>
          </p:cNvPicPr>
          <p:nvPr/>
        </p:nvPicPr>
        <p:blipFill>
          <a:blip r:embed="rId1"/>
          <a:stretch>
            <a:fillRect/>
          </a:stretch>
        </p:blipFill>
        <p:spPr>
          <a:xfrm>
            <a:off x="1844675" y="2195195"/>
            <a:ext cx="2707640" cy="499745"/>
          </a:xfrm>
          <a:prstGeom prst="rect">
            <a:avLst/>
          </a:prstGeom>
        </p:spPr>
      </p:pic>
      <p:pic>
        <p:nvPicPr>
          <p:cNvPr id="4" name="图片 3"/>
          <p:cNvPicPr>
            <a:picLocks noChangeAspect="1"/>
          </p:cNvPicPr>
          <p:nvPr/>
        </p:nvPicPr>
        <p:blipFill>
          <a:blip r:embed="rId2"/>
          <a:stretch>
            <a:fillRect/>
          </a:stretch>
        </p:blipFill>
        <p:spPr>
          <a:xfrm>
            <a:off x="1844675" y="3220720"/>
            <a:ext cx="2901315" cy="345440"/>
          </a:xfrm>
          <a:prstGeom prst="rect">
            <a:avLst/>
          </a:prstGeom>
        </p:spPr>
      </p:pic>
      <p:pic>
        <p:nvPicPr>
          <p:cNvPr id="8" name="图片 7"/>
          <p:cNvPicPr>
            <a:picLocks noChangeAspect="1"/>
          </p:cNvPicPr>
          <p:nvPr/>
        </p:nvPicPr>
        <p:blipFill>
          <a:blip r:embed="rId3"/>
          <a:srcRect l="1551" t="13211"/>
          <a:stretch>
            <a:fillRect/>
          </a:stretch>
        </p:blipFill>
        <p:spPr>
          <a:xfrm>
            <a:off x="1844675" y="4553585"/>
            <a:ext cx="4836795" cy="3295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 grpId="0" bldLvl="0" animBg="1"/>
      <p:bldP spid="3"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实战-根据鼠标点击图像进行颜色识别</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475107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en-US" altLang="zh-CN" sz="2000" dirty="0">
                <a:latin typeface="+mn-ea"/>
                <a:cs typeface="+mn-ea"/>
                <a:sym typeface="+mn-ea"/>
              </a:rPr>
              <a:t>4.</a:t>
            </a: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 接着等待我们的按键响应，如果按下按键“q”就退出窗口，并且调用destroyAllWindows()函数销毁当前的窗口</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到此，其实我们的主要程序就完成了。是不是特别简单？</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就是这么简单！</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只不过我们还要补充一些程序，就是获取到颜色之后，可以手动匹配相应的水果，比如识别为红色，可以匹配成红苹果，识别为橙色，可以匹配为橙子如此类推。</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6" name="图片 5"/>
          <p:cNvPicPr>
            <a:picLocks noChangeAspect="1"/>
          </p:cNvPicPr>
          <p:nvPr/>
        </p:nvPicPr>
        <p:blipFill>
          <a:blip r:embed="rId1"/>
          <a:stretch>
            <a:fillRect/>
          </a:stretch>
        </p:blipFill>
        <p:spPr>
          <a:xfrm>
            <a:off x="2016760" y="2620645"/>
            <a:ext cx="4337050" cy="14878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3" grpId="0" bldLvl="0" animBg="1"/>
      <p:bldP spid="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实战-根据鼠标点击图像进行颜色识别</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104584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5.现在我们来看看getposHsv，使用HSV颜色模型识别我们鼠标点击的颜色。</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8" name="图片 7"/>
          <p:cNvPicPr>
            <a:picLocks noChangeAspect="1"/>
          </p:cNvPicPr>
          <p:nvPr/>
        </p:nvPicPr>
        <p:blipFill>
          <a:blip r:embed="rId1"/>
          <a:stretch>
            <a:fillRect/>
          </a:stretch>
        </p:blipFill>
        <p:spPr>
          <a:xfrm>
            <a:off x="953135" y="2621280"/>
            <a:ext cx="10285730" cy="37890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3" grpId="0" bldLvl="0" animBg="1"/>
      <p:bldP spid="3"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实战-根据鼠标点击图像进行颜色识别</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203771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定义了颜色识别水果的程序，就还需要有拍照的程序，不然我们怎么进行颜色识别？</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那么来看看下面这个函数，</a:t>
            </a: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这个函数是连接摄像头，但是如果我们按着CTRL+鼠标左键，点进去：</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4" name="图片 3"/>
          <p:cNvPicPr>
            <a:picLocks noChangeAspect="1"/>
          </p:cNvPicPr>
          <p:nvPr/>
        </p:nvPicPr>
        <p:blipFill>
          <a:blip r:embed="rId1"/>
          <a:stretch>
            <a:fillRect/>
          </a:stretch>
        </p:blipFill>
        <p:spPr>
          <a:xfrm>
            <a:off x="1671955" y="3966210"/>
            <a:ext cx="4980305" cy="1450340"/>
          </a:xfrm>
          <a:prstGeom prst="rect">
            <a:avLst/>
          </a:prstGeom>
        </p:spPr>
      </p:pic>
      <p:sp>
        <p:nvSpPr>
          <p:cNvPr id="7" name="右箭头 6"/>
          <p:cNvSpPr/>
          <p:nvPr/>
        </p:nvSpPr>
        <p:spPr>
          <a:xfrm rot="10800000">
            <a:off x="7070090" y="4481830"/>
            <a:ext cx="476885" cy="2673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7823200" y="4137660"/>
            <a:ext cx="2697480" cy="922020"/>
          </a:xfrm>
          <a:prstGeom prst="rect">
            <a:avLst/>
          </a:prstGeom>
          <a:noFill/>
        </p:spPr>
        <p:txBody>
          <a:bodyPr wrap="square" rtlCol="0">
            <a:spAutoFit/>
          </a:bodyPr>
          <a:p>
            <a:r>
              <a:rPr lang="zh-CN" altLang="en-US">
                <a:latin typeface="思源黑体 CN Light" panose="020B0300000000000000" charset="-122"/>
                <a:ea typeface="思源黑体 CN Light" panose="020B0300000000000000" charset="-122"/>
                <a:cs typeface="思源黑体 CN Light" panose="020B0300000000000000" charset="-122"/>
              </a:rPr>
              <a:t>按着组合键 </a:t>
            </a:r>
            <a:r>
              <a:rPr lang="en-US" altLang="zh-CN">
                <a:latin typeface="思源黑体 CN Light" panose="020B0300000000000000" charset="-122"/>
                <a:ea typeface="思源黑体 CN Light" panose="020B0300000000000000" charset="-122"/>
                <a:cs typeface="思源黑体 CN Light" panose="020B0300000000000000" charset="-122"/>
              </a:rPr>
              <a:t>ctrl+</a:t>
            </a:r>
            <a:r>
              <a:rPr lang="zh-CN" altLang="en-US">
                <a:latin typeface="思源黑体 CN Light" panose="020B0300000000000000" charset="-122"/>
                <a:ea typeface="思源黑体 CN Light" panose="020B0300000000000000" charset="-122"/>
                <a:cs typeface="思源黑体 CN Light" panose="020B0300000000000000" charset="-122"/>
              </a:rPr>
              <a:t>鼠标左键可以点进去查看这个函数。</a:t>
            </a:r>
            <a:endParaRPr lang="en-US" altLang="zh-CN">
              <a:latin typeface="思源黑体 CN Light" panose="020B0300000000000000" charset="-122"/>
              <a:ea typeface="思源黑体 CN Light" panose="020B0300000000000000" charset="-122"/>
              <a:cs typeface="思源黑体 CN Light" panose="020B0300000000000000"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1+#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1+#ppt_w/2"/>
                                          </p:val>
                                        </p:tav>
                                        <p:tav tm="100000">
                                          <p:val>
                                            <p:strVal val="#ppt_x"/>
                                          </p:val>
                                        </p:tav>
                                      </p:tavLst>
                                    </p:anim>
                                    <p:anim calcmode="lin" valueType="num">
                                      <p:cBhvr additive="base">
                                        <p:cTn id="2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3" grpId="0" bldLvl="0" animBg="1"/>
      <p:bldP spid="3" grpId="1" animBg="1"/>
      <p:bldP spid="7" grpId="0" animBg="1"/>
      <p:bldP spid="7" grpId="1" animBg="1"/>
      <p:bldP spid="10" grpId="0"/>
      <p:bldP spid="10"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实战-根据鼠标点击图像进行颜色识别</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4" name="矩形 3"/>
          <p:cNvSpPr/>
          <p:nvPr/>
        </p:nvSpPr>
        <p:spPr>
          <a:xfrm>
            <a:off x="1016000" y="1475105"/>
            <a:ext cx="10160000" cy="199136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就会发现定义了在getCamSnapShot函数里有一行代码 CameraDriver.savePicFile(picFile, req.content)函数，这个函数就是拍摄当前的图片并保存。有了图片，就可以使用鼠标点击图片进行颜色识别了。</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2" name="1586568284906">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2358390" y="3536950"/>
            <a:ext cx="7475220" cy="30721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3" presetClass="entr" presetSubtype="1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0">
              <p:cMediaNode>
                <p:cTn id="13" fill="hold" display="1">
                  <p:stCondLst>
                    <p:cond delay="indefinite"/>
                  </p:stCondLst>
                  <p:endCondLst>
                    <p:cond evt="onNext">
                      <p:tgtEl>
                        <p:sldTgt/>
                      </p:tgtEl>
                    </p:cond>
                    <p:cond evt="onPrev">
                      <p:tgtEl>
                        <p:sldTgt/>
                      </p:tgtEl>
                    </p:cond>
                  </p:endCondLst>
                </p:cTn>
                <p:tgtEl>
                  <p:spTgt spid="2"/>
                </p:tgtEl>
              </p:cMediaNode>
            </p:video>
          </p:childTnLst>
        </p:cTn>
      </p:par>
    </p:tnLst>
    <p:bldLst>
      <p:bldP spid="5" grpId="1"/>
      <p:bldP spid="4" grpId="0" bldLvl="0" animBg="1"/>
      <p:bldP spid="4"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运行</a:t>
            </a:r>
            <a:r>
              <a:rPr lang="zh-CN" altLang="en-US" sz="2400">
                <a:solidFill>
                  <a:srgbClr val="1F3964"/>
                </a:solidFill>
                <a:latin typeface="思源黑体 CN Normal" panose="020B0400000000000000" charset="-122"/>
                <a:ea typeface="思源黑体 CN Normal" panose="020B0400000000000000" charset="-122"/>
                <a:sym typeface="+mn-ea"/>
              </a:rPr>
              <a:t>颜色识别与机械臂的源代码</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4" name="矩形 3"/>
          <p:cNvSpPr/>
          <p:nvPr/>
        </p:nvSpPr>
        <p:spPr>
          <a:xfrm>
            <a:off x="1016000" y="1475105"/>
            <a:ext cx="10160000" cy="299085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现在就使用pycharm运行颜色识别的代码吧！</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同学们请打开源码，源码路径：8.机械臂与颜色识别-源代码\颜色识别.py文件。</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代码的解释会以注释的形式存放在代码里，现在老师会将所有代码贴出来，供同学们学习使用。我们的程序代码加上注释总共不超过60行，所以同学们不需要担心看不懂，学不会，只要慢慢看慢慢理解就可以了，如果有不懂的可以提出疑问。</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4" grpId="0" bldLvl="0" animBg="1"/>
      <p:bldP spid="4"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运行颜色识别与机械臂的源代码</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pic>
        <p:nvPicPr>
          <p:cNvPr id="3" name="图片 2"/>
          <p:cNvPicPr>
            <a:picLocks noChangeAspect="1"/>
          </p:cNvPicPr>
          <p:nvPr/>
        </p:nvPicPr>
        <p:blipFill>
          <a:blip r:embed="rId1"/>
          <a:stretch>
            <a:fillRect/>
          </a:stretch>
        </p:blipFill>
        <p:spPr>
          <a:xfrm>
            <a:off x="3562985" y="1622425"/>
            <a:ext cx="5066030" cy="45053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96950" y="2326640"/>
            <a:ext cx="5732780" cy="156210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marL="0" indent="508000" algn="l" fontAlgn="auto">
              <a:lnSpc>
                <a:spcPct val="150000"/>
              </a:lnSpc>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同学们平时肯定吃过不少水果，大家回想一下平时吃的水果有什么共同的特点吗？</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2" name="图片 1" descr="20190621小学版人物集合-小飞_26"/>
          <p:cNvPicPr>
            <a:picLocks noChangeAspect="1"/>
          </p:cNvPicPr>
          <p:nvPr/>
        </p:nvPicPr>
        <p:blipFill>
          <a:blip r:embed="rId1"/>
          <a:stretch>
            <a:fillRect/>
          </a:stretch>
        </p:blipFill>
        <p:spPr>
          <a:xfrm>
            <a:off x="5800725" y="4236720"/>
            <a:ext cx="1013460" cy="1405890"/>
          </a:xfrm>
          <a:prstGeom prst="rect">
            <a:avLst/>
          </a:prstGeom>
        </p:spPr>
      </p:pic>
      <p:sp>
        <p:nvSpPr>
          <p:cNvPr id="6" name="文本框 5"/>
          <p:cNvSpPr txBox="1"/>
          <p:nvPr/>
        </p:nvSpPr>
        <p:spPr>
          <a:xfrm>
            <a:off x="996950" y="1712595"/>
            <a:ext cx="1097280" cy="460375"/>
          </a:xfrm>
          <a:prstGeom prst="rect">
            <a:avLst/>
          </a:prstGeom>
          <a:noFill/>
        </p:spPr>
        <p:txBody>
          <a:bodyPr wrap="none" rtlCol="0">
            <a:spAutoFit/>
          </a:bodyPr>
          <a:p>
            <a:pPr algn="l"/>
            <a:r>
              <a:rPr lang="zh-CN" altLang="en-US" sz="2400">
                <a:solidFill>
                  <a:srgbClr val="1F3964"/>
                </a:solidFill>
                <a:latin typeface="思源黑体 CN Normal" panose="020B0400000000000000" charset="-122"/>
                <a:ea typeface="思源黑体 CN Normal" panose="020B0400000000000000" charset="-122"/>
              </a:rPr>
              <a:t>思考：</a:t>
            </a:r>
            <a:endParaRPr lang="zh-CN" altLang="en-US" sz="2400">
              <a:solidFill>
                <a:srgbClr val="1F3964"/>
              </a:solidFill>
              <a:latin typeface="思源黑体 CN Normal" panose="020B0400000000000000" charset="-122"/>
              <a:ea typeface="思源黑体 CN Normal" panose="020B0400000000000000" charset="-122"/>
            </a:endParaRPr>
          </a:p>
        </p:txBody>
      </p:sp>
      <p:sp>
        <p:nvSpPr>
          <p:cNvPr id="12" name="矩形标注 11"/>
          <p:cNvSpPr/>
          <p:nvPr/>
        </p:nvSpPr>
        <p:spPr>
          <a:xfrm flipH="1">
            <a:off x="1467485" y="4491355"/>
            <a:ext cx="3982085" cy="896620"/>
          </a:xfrm>
          <a:prstGeom prst="wedgeRectCallout">
            <a:avLst>
              <a:gd name="adj1" fmla="val -55341"/>
              <a:gd name="adj2" fmla="val -21976"/>
            </a:avLst>
          </a:prstGeom>
          <a:solidFill>
            <a:srgbClr val="F5F0BA"/>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ctr" fontAlgn="auto">
              <a:lnSpc>
                <a:spcPct val="130000"/>
              </a:lnSpc>
              <a:extLst>
                <a:ext uri="{35155182-B16C-46BC-9424-99874614C6A1}">
                  <wpsdc:indentchars xmlns:wpsdc="http://www.wps.cn/officeDocument/2017/drawingmlCustomData" val="0" checksum="1138305165"/>
                </a:ext>
              </a:extLst>
            </a:pPr>
            <a:r>
              <a:rPr lang="zh-CN" altLang="en-US" sz="2200">
                <a:solidFill>
                  <a:schemeClr val="accent4">
                    <a:lumMod val="75000"/>
                  </a:schemeClr>
                </a:solidFill>
                <a:latin typeface="思源黑体 CN Medium" panose="020B0600000000000000" charset="-122"/>
                <a:ea typeface="思源黑体 CN Medium" panose="020B0600000000000000" charset="-122"/>
                <a:cs typeface="思源黑体 CN Medium" panose="020B0600000000000000" charset="-122"/>
              </a:rPr>
              <a:t>请同学们踊跃发言。</a:t>
            </a:r>
            <a:endParaRPr lang="zh-CN" altLang="en-US" sz="2200">
              <a:solidFill>
                <a:schemeClr val="accent4">
                  <a:lumMod val="75000"/>
                </a:schemeClr>
              </a:solidFill>
              <a:latin typeface="思源黑体 CN Medium" panose="020B0600000000000000" charset="-122"/>
              <a:ea typeface="思源黑体 CN Medium" panose="020B0600000000000000" charset="-122"/>
              <a:cs typeface="思源黑体 CN Medium" panose="020B0600000000000000" charset="-122"/>
            </a:endParaRPr>
          </a:p>
        </p:txBody>
      </p:sp>
      <p:pic>
        <p:nvPicPr>
          <p:cNvPr id="8" name="图片 7" descr="a54e4cac81873878a1cb4bcfa85d69fb"/>
          <p:cNvPicPr>
            <a:picLocks noChangeAspect="1"/>
          </p:cNvPicPr>
          <p:nvPr/>
        </p:nvPicPr>
        <p:blipFill>
          <a:blip r:embed="rId2"/>
          <a:srcRect t="6709"/>
          <a:stretch>
            <a:fillRect/>
          </a:stretch>
        </p:blipFill>
        <p:spPr>
          <a:xfrm>
            <a:off x="8867140" y="3816985"/>
            <a:ext cx="2113915" cy="1863090"/>
          </a:xfrm>
          <a:prstGeom prst="rect">
            <a:avLst/>
          </a:prstGeom>
        </p:spPr>
      </p:pic>
      <p:pic>
        <p:nvPicPr>
          <p:cNvPr id="7" name="图片 6" descr="980821fe3619bc66187765bf384280d4"/>
          <p:cNvPicPr>
            <a:picLocks noChangeAspect="1"/>
          </p:cNvPicPr>
          <p:nvPr/>
        </p:nvPicPr>
        <p:blipFill>
          <a:blip r:embed="rId3"/>
          <a:srcRect l="3946" t="1458" r="2057" b="5420"/>
          <a:stretch>
            <a:fillRect/>
          </a:stretch>
        </p:blipFill>
        <p:spPr>
          <a:xfrm>
            <a:off x="7134225" y="1891665"/>
            <a:ext cx="2233930" cy="19970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childTnLst>
                          </p:cTn>
                        </p:par>
                        <p:par>
                          <p:cTn id="29" fill="hold">
                            <p:stCondLst>
                              <p:cond delay="500"/>
                            </p:stCondLst>
                            <p:childTnLst>
                              <p:par>
                                <p:cTn id="30" presetID="2" presetClass="entr" presetSubtype="4"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ppt_x"/>
                                          </p:val>
                                        </p:tav>
                                        <p:tav tm="100000">
                                          <p:val>
                                            <p:strVal val="#ppt_x"/>
                                          </p:val>
                                        </p:tav>
                                      </p:tavLst>
                                    </p:anim>
                                    <p:anim calcmode="lin" valueType="num">
                                      <p:cBhvr additive="base">
                                        <p:cTn id="3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4" grpId="0" animBg="1"/>
      <p:bldP spid="12" grpId="0" bldLvl="0" animBg="1"/>
      <p:bldP spid="12"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运行颜色识别与机械臂的源代码</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pic>
        <p:nvPicPr>
          <p:cNvPr id="2" name="图片 1"/>
          <p:cNvPicPr>
            <a:picLocks noChangeAspect="1"/>
          </p:cNvPicPr>
          <p:nvPr/>
        </p:nvPicPr>
        <p:blipFill>
          <a:blip r:embed="rId1"/>
          <a:stretch>
            <a:fillRect/>
          </a:stretch>
        </p:blipFill>
        <p:spPr>
          <a:xfrm>
            <a:off x="1038543" y="1586230"/>
            <a:ext cx="10114915" cy="47555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运行颜色识别与机械臂的源代码</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pic>
        <p:nvPicPr>
          <p:cNvPr id="4" name="图片 3"/>
          <p:cNvPicPr>
            <a:picLocks noChangeAspect="1"/>
          </p:cNvPicPr>
          <p:nvPr/>
        </p:nvPicPr>
        <p:blipFill>
          <a:blip r:embed="rId1"/>
          <a:srcRect b="3503"/>
          <a:stretch>
            <a:fillRect/>
          </a:stretch>
        </p:blipFill>
        <p:spPr>
          <a:xfrm>
            <a:off x="2176463" y="1712595"/>
            <a:ext cx="7839075" cy="22040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运行颜色识别与机械臂的源代码</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pic>
        <p:nvPicPr>
          <p:cNvPr id="6" name="图片 5"/>
          <p:cNvPicPr>
            <a:picLocks noChangeAspect="1"/>
          </p:cNvPicPr>
          <p:nvPr/>
        </p:nvPicPr>
        <p:blipFill>
          <a:blip r:embed="rId1"/>
          <a:stretch>
            <a:fillRect/>
          </a:stretch>
        </p:blipFill>
        <p:spPr>
          <a:xfrm>
            <a:off x="3238818" y="1474470"/>
            <a:ext cx="5714365" cy="49352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编程注意事项</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293624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颜色识别实验要求：</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marL="457200" indent="609600" fontAlgn="auto">
              <a:lnSpc>
                <a:spcPct val="150000"/>
              </a:lnSpc>
              <a:spcBef>
                <a:spcPts val="1000"/>
              </a:spcBef>
              <a:buAutoNum type="arabicPeriod"/>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观察流程图、思维导图，判断程序具有什么</a:t>
            </a:r>
            <a:r>
              <a:rPr lang="zh-CN" altLang="en-US" sz="2000" dirty="0">
                <a:sym typeface="+mn-ea"/>
              </a:rPr>
              <a:t>功能。</a:t>
            </a:r>
            <a:endParaRPr lang="zh-CN" altLang="en-US" sz="2000" dirty="0">
              <a:sym typeface="+mn-ea"/>
            </a:endParaRPr>
          </a:p>
          <a:p>
            <a:pPr marL="457200" indent="508000" fontAlgn="auto">
              <a:lnSpc>
                <a:spcPct val="150000"/>
              </a:lnSpc>
              <a:spcBef>
                <a:spcPts val="1000"/>
              </a:spcBef>
              <a:buAutoNum type="arabicPeriod"/>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执行功能：使用OpenCV库进行颜色识别。</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marL="457200" indent="508000" algn="l" fontAlgn="auto">
              <a:lnSpc>
                <a:spcPct val="150000"/>
              </a:lnSpc>
              <a:spcBef>
                <a:spcPts val="1000"/>
              </a:spcBef>
              <a:buClrTx/>
              <a:buSzTx/>
              <a:buFontTx/>
              <a:buAutoNum type="arabicPeriod"/>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 以小组的形式完成实验。</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6" name="图片 5" descr="girls-on-desk-looking-at-notebook-159823"/>
          <p:cNvPicPr>
            <a:picLocks noChangeAspect="1"/>
          </p:cNvPicPr>
          <p:nvPr/>
        </p:nvPicPr>
        <p:blipFill>
          <a:blip r:embed="rId1"/>
          <a:stretch>
            <a:fillRect/>
          </a:stretch>
        </p:blipFill>
        <p:spPr>
          <a:xfrm>
            <a:off x="4568825" y="4526280"/>
            <a:ext cx="3054350" cy="20332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 grpId="0" bldLvl="0" animBg="1"/>
      <p:bldP spid="3"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编程注意事项</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2" name="文本框 1"/>
          <p:cNvSpPr txBox="1"/>
          <p:nvPr/>
        </p:nvSpPr>
        <p:spPr>
          <a:xfrm>
            <a:off x="5643245" y="5718810"/>
            <a:ext cx="1341120" cy="614045"/>
          </a:xfrm>
          <a:prstGeom prst="rect">
            <a:avLst/>
          </a:prstGeom>
          <a:noFill/>
        </p:spPr>
        <p:txBody>
          <a:bodyPr wrap="square" rtlCol="0">
            <a:spAutoFit/>
          </a:bodyPr>
          <a:p>
            <a:r>
              <a:rPr lang="zh-CN" altLang="en-US" sz="1600">
                <a:latin typeface="思源黑体 CN Light" panose="020B0300000000000000" charset="-122"/>
                <a:ea typeface="思源黑体 CN Light" panose="020B0300000000000000" charset="-122"/>
              </a:rPr>
              <a:t>编程逻辑图（流程图</a:t>
            </a:r>
            <a:r>
              <a:rPr lang="zh-CN" altLang="en-US">
                <a:latin typeface="思源黑体 CN Light" panose="020B0300000000000000" charset="-122"/>
                <a:ea typeface="思源黑体 CN Light" panose="020B0300000000000000" charset="-122"/>
              </a:rPr>
              <a:t>）</a:t>
            </a:r>
            <a:endParaRPr lang="zh-CN" altLang="en-US">
              <a:latin typeface="思源黑体 CN Light" panose="020B0300000000000000" charset="-122"/>
              <a:ea typeface="思源黑体 CN Light" panose="020B0300000000000000" charset="-122"/>
            </a:endParaRPr>
          </a:p>
        </p:txBody>
      </p:sp>
      <p:pic>
        <p:nvPicPr>
          <p:cNvPr id="6" name="ECB019B1-382A-4266-B25C-5B523AA43C14-1" descr="qt_temp"/>
          <p:cNvPicPr>
            <a:picLocks noChangeAspect="1"/>
          </p:cNvPicPr>
          <p:nvPr/>
        </p:nvPicPr>
        <p:blipFill>
          <a:blip r:embed="rId1"/>
          <a:srcRect l="6416" t="4600" r="8722" b="6687"/>
          <a:stretch>
            <a:fillRect/>
          </a:stretch>
        </p:blipFill>
        <p:spPr>
          <a:xfrm>
            <a:off x="4765675" y="1173480"/>
            <a:ext cx="2660650" cy="42989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2" grpId="0"/>
      <p:bldP spid="2"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编程注意事项</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pic>
        <p:nvPicPr>
          <p:cNvPr id="2" name="图片 1"/>
          <p:cNvPicPr>
            <a:picLocks noChangeAspect="1"/>
          </p:cNvPicPr>
          <p:nvPr/>
        </p:nvPicPr>
        <p:blipFill>
          <a:blip r:embed="rId1"/>
          <a:stretch>
            <a:fillRect/>
          </a:stretch>
        </p:blipFill>
        <p:spPr>
          <a:xfrm>
            <a:off x="1295400" y="2350770"/>
            <a:ext cx="9601200" cy="2156460"/>
          </a:xfrm>
          <a:prstGeom prst="rect">
            <a:avLst/>
          </a:prstGeom>
        </p:spPr>
      </p:pic>
      <p:sp>
        <p:nvSpPr>
          <p:cNvPr id="4" name="文本框 3"/>
          <p:cNvSpPr txBox="1"/>
          <p:nvPr/>
        </p:nvSpPr>
        <p:spPr>
          <a:xfrm>
            <a:off x="5253038" y="4597400"/>
            <a:ext cx="1685925" cy="337185"/>
          </a:xfrm>
          <a:prstGeom prst="rect">
            <a:avLst/>
          </a:prstGeom>
          <a:noFill/>
        </p:spPr>
        <p:txBody>
          <a:bodyPr wrap="square" rtlCol="0">
            <a:spAutoFit/>
          </a:bodyPr>
          <a:p>
            <a:pPr algn="l">
              <a:buClrTx/>
              <a:buSzTx/>
              <a:buFontTx/>
            </a:pPr>
            <a:r>
              <a:rPr lang="zh-CN" altLang="en-US" sz="1600">
                <a:latin typeface="思源黑体 CN Light" panose="020B0300000000000000" charset="-122"/>
                <a:ea typeface="思源黑体 CN Light" panose="020B0300000000000000" charset="-122"/>
              </a:rPr>
              <a:t>思维导图</a:t>
            </a:r>
            <a:endParaRPr lang="zh-CN" altLang="en-US" sz="1600">
              <a:latin typeface="思源黑体 CN Light" panose="020B0300000000000000" charset="-122"/>
              <a:ea typeface="思源黑体 CN Light" panose="020B0300000000000000"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4" grpId="0"/>
      <p:bldP spid="4"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编程注意事项</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6" name="矩形 5"/>
          <p:cNvSpPr/>
          <p:nvPr/>
        </p:nvSpPr>
        <p:spPr>
          <a:xfrm>
            <a:off x="1022350" y="1966595"/>
            <a:ext cx="4940935" cy="418020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marL="457200" indent="609600" algn="l" fontAlgn="auto">
              <a:lnSpc>
                <a:spcPct val="150000"/>
              </a:lnSpc>
              <a:spcBef>
                <a:spcPts val="1000"/>
              </a:spcBef>
              <a:buClrTx/>
              <a:buSzTx/>
              <a:buFontTx/>
              <a:buAutoNum type="arabicPeriod"/>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以小组的形式讨论 5</a:t>
            </a: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rPr>
              <a:t>分钟，确定程序的功</a:t>
            </a: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能，而非盲目开始。</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marL="457200" indent="609600" algn="l" fontAlgn="auto">
              <a:lnSpc>
                <a:spcPct val="150000"/>
              </a:lnSpc>
              <a:spcBef>
                <a:spcPts val="1000"/>
              </a:spcBef>
              <a:buClrTx/>
              <a:buSzTx/>
              <a:buFontTx/>
              <a:buAutoNum type="arabicPeriod"/>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胆大心细，碰见程序出错，需要镇定，查看错误提示，根据错误提示查找正确答案。</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marL="457200" indent="609600" algn="l" fontAlgn="auto">
              <a:lnSpc>
                <a:spcPct val="150000"/>
              </a:lnSpc>
              <a:spcBef>
                <a:spcPts val="1000"/>
              </a:spcBef>
              <a:buClrTx/>
              <a:buSzTx/>
              <a:buFontTx/>
              <a:buAutoNum type="arabicPeriod"/>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注意标点符号等中英文状态，需要使用英文状态的标点符号输入。</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7" name="图片 6" descr="battle-board-game-challenge-chess-209640"/>
          <p:cNvPicPr>
            <a:picLocks noChangeAspect="1"/>
          </p:cNvPicPr>
          <p:nvPr/>
        </p:nvPicPr>
        <p:blipFill>
          <a:blip r:embed="rId1"/>
          <a:stretch>
            <a:fillRect/>
          </a:stretch>
        </p:blipFill>
        <p:spPr>
          <a:xfrm>
            <a:off x="6889750" y="2431415"/>
            <a:ext cx="4239895" cy="28486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1" nodeType="afterEffect">
                                  <p:stCondLst>
                                    <p:cond delay="0"/>
                                  </p:stCondLst>
                                  <p:childTnLst>
                                    <p:set>
                                      <p:cBhvr>
                                        <p:cTn id="6" dur="1000" fill="hold">
                                          <p:stCondLst>
                                            <p:cond delay="0"/>
                                          </p:stCondLst>
                                        </p:cTn>
                                        <p:tgtEl>
                                          <p:spTgt spid="6"/>
                                        </p:tgtEl>
                                        <p:attrNameLst>
                                          <p:attrName>style.visibility</p:attrName>
                                        </p:attrNameLst>
                                      </p:cBhvr>
                                      <p:to>
                                        <p:strVal val="visible"/>
                                      </p:to>
                                    </p:set>
                                    <p:animEffect transition="in" filter="randombar(horizontal)">
                                      <p:cBhvr>
                                        <p:cTn id="7" dur="1000"/>
                                        <p:tgtEl>
                                          <p:spTgt spid="6"/>
                                        </p:tgtEl>
                                      </p:cBhvr>
                                    </p:animEffect>
                                  </p:childTnLst>
                                </p:cTn>
                              </p:par>
                            </p:childTnLst>
                          </p:cTn>
                        </p:par>
                        <p:par>
                          <p:cTn id="8" fill="hold">
                            <p:stCondLst>
                              <p:cond delay="1000"/>
                            </p:stCondLst>
                            <p:childTnLst>
                              <p:par>
                                <p:cTn id="9" presetID="3"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6" grpId="1"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总结</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293624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这节课我们了解了关于颜色识别的相关知识，并尝试将颜色识别的知识应用在农业的场景中。不过今天我们学习的知识比较难理解，同学们如果感兴趣的话可以在课程继续在网上了解和颜色识别的知识。但是一定要记得今天我们学习技术的重点是如何将这些技术应用在实际的场景中，去解决实际的问题，不然没有实际用起来的技术是没有意义的哦！</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4" name="图片 3" descr="C:\Users\lansenboy\Pictures\Camera Roll\close-up-of-human-hand-327533.jpgclose-up-of-human-hand-327533"/>
          <p:cNvPicPr>
            <a:picLocks noChangeAspect="1"/>
          </p:cNvPicPr>
          <p:nvPr/>
        </p:nvPicPr>
        <p:blipFill>
          <a:blip r:embed="rId1"/>
          <a:srcRect/>
          <a:stretch>
            <a:fillRect/>
          </a:stretch>
        </p:blipFill>
        <p:spPr>
          <a:xfrm>
            <a:off x="4462780" y="4546600"/>
            <a:ext cx="3266440" cy="20415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par>
                                <p:cTn id="14" presetID="3" presetClass="entr" presetSubtype="1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linds(horizontal)">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 grpId="0" bldLvl="0" animBg="1"/>
      <p:bldP spid="3"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课后实验&amp;思考</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116713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1.和朋友分享今天了解到的关于颜色识别的知识。</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2" name="图片 1" descr="20190621小学版人物集合-小飞_69"/>
          <p:cNvPicPr>
            <a:picLocks noChangeAspect="1"/>
          </p:cNvPicPr>
          <p:nvPr/>
        </p:nvPicPr>
        <p:blipFill>
          <a:blip r:embed="rId1"/>
          <a:stretch>
            <a:fillRect/>
          </a:stretch>
        </p:blipFill>
        <p:spPr>
          <a:xfrm>
            <a:off x="5240020" y="4065270"/>
            <a:ext cx="1711960" cy="16370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 grpId="0" bldLvl="0" animBg="1"/>
      <p:bldP spid="3"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2954020" y="3014345"/>
            <a:ext cx="6283960" cy="829945"/>
          </a:xfrm>
          <a:prstGeom prst="rect">
            <a:avLst/>
          </a:prstGeom>
          <a:noFill/>
        </p:spPr>
        <p:txBody>
          <a:bodyPr wrap="square" rtlCol="0">
            <a:spAutoFit/>
          </a:bodyPr>
          <a:p>
            <a:pPr algn="ctr"/>
            <a:r>
              <a:rPr lang="zh-CN" altLang="en-US" sz="4800">
                <a:solidFill>
                  <a:srgbClr val="157CD3"/>
                </a:solidFill>
                <a:latin typeface="思源黑体 CN Bold" panose="020B0800000000000000" charset="-122"/>
                <a:ea typeface="思源黑体 CN Bold" panose="020B0800000000000000" charset="-122"/>
              </a:rPr>
              <a:t>感谢您的聆听</a:t>
            </a:r>
            <a:endParaRPr lang="zh-CN" altLang="en-US" sz="4800">
              <a:solidFill>
                <a:srgbClr val="157CD3"/>
              </a:solidFill>
              <a:latin typeface="思源黑体 CN Bold" panose="020B0800000000000000" charset="-122"/>
              <a:ea typeface="思源黑体 CN Bold" panose="020B0800000000000000" charset="-122"/>
            </a:endParaRPr>
          </a:p>
        </p:txBody>
      </p:sp>
      <p:pic>
        <p:nvPicPr>
          <p:cNvPr id="2" name="图片 1" descr="第二章-第二节"/>
          <p:cNvPicPr>
            <a:picLocks noChangeAspect="1"/>
          </p:cNvPicPr>
          <p:nvPr/>
        </p:nvPicPr>
        <p:blipFill>
          <a:blip r:embed="rId1"/>
          <a:stretch>
            <a:fillRect/>
          </a:stretch>
        </p:blipFill>
        <p:spPr>
          <a:xfrm>
            <a:off x="4665980" y="3551555"/>
            <a:ext cx="3169285" cy="3306445"/>
          </a:xfrm>
          <a:prstGeom prst="rect">
            <a:avLst/>
          </a:prstGeom>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1"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96950" y="2254250"/>
            <a:ext cx="4980940" cy="383095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marL="0" indent="508000" algn="l" fontAlgn="auto">
              <a:lnSpc>
                <a:spcPct val="150000"/>
              </a:lnSpc>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那就是无论我们吃的水果是甜的、酸的、还是多汁的爽口，一般我们都只吃成熟了的水果，还没成熟的水果味道上可能又苦又涩或者不可言喻的酸，我们通常不会选择吃未成熟的水果。</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marL="0" indent="508000" algn="l" fontAlgn="auto">
              <a:lnSpc>
                <a:spcPct val="150000"/>
              </a:lnSpc>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农民伯伯在采摘水果时，他们是如何判断成熟或者即将成熟的呢？</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6" name="文本框 5"/>
          <p:cNvSpPr txBox="1"/>
          <p:nvPr/>
        </p:nvSpPr>
        <p:spPr>
          <a:xfrm>
            <a:off x="996950" y="1249045"/>
            <a:ext cx="5974080" cy="460375"/>
          </a:xfrm>
          <a:prstGeom prst="rect">
            <a:avLst/>
          </a:prstGeom>
          <a:noFill/>
        </p:spPr>
        <p:txBody>
          <a:bodyPr wrap="square" rtlCol="0">
            <a:spAutoFit/>
          </a:bodyPr>
          <a:p>
            <a:pPr algn="l"/>
            <a:r>
              <a:rPr lang="zh-CN" altLang="en-US" sz="2400">
                <a:solidFill>
                  <a:srgbClr val="1F3964"/>
                </a:solidFill>
                <a:latin typeface="思源黑体 CN Normal" panose="020B0400000000000000" charset="-122"/>
                <a:ea typeface="思源黑体 CN Normal" panose="020B0400000000000000" charset="-122"/>
                <a:sym typeface="+mn-ea"/>
              </a:rPr>
              <a:t>引入：</a:t>
            </a:r>
            <a:endParaRPr lang="zh-CN" altLang="en-US" sz="2400">
              <a:solidFill>
                <a:srgbClr val="1F3964"/>
              </a:solidFill>
              <a:latin typeface="思源黑体 CN Normal" panose="020B0400000000000000" charset="-122"/>
              <a:ea typeface="思源黑体 CN Normal" panose="020B0400000000000000" charset="-122"/>
            </a:endParaRPr>
          </a:p>
        </p:txBody>
      </p:sp>
      <p:pic>
        <p:nvPicPr>
          <p:cNvPr id="7" name="图片 6" descr="ab42bbf278f609944666064c2eb11cff"/>
          <p:cNvPicPr>
            <a:picLocks noChangeAspect="1"/>
          </p:cNvPicPr>
          <p:nvPr/>
        </p:nvPicPr>
        <p:blipFill>
          <a:blip r:embed="rId1"/>
          <a:stretch>
            <a:fillRect/>
          </a:stretch>
        </p:blipFill>
        <p:spPr>
          <a:xfrm>
            <a:off x="7419975" y="287020"/>
            <a:ext cx="2687320" cy="2687320"/>
          </a:xfrm>
          <a:prstGeom prst="rect">
            <a:avLst/>
          </a:prstGeom>
        </p:spPr>
      </p:pic>
      <p:sp>
        <p:nvSpPr>
          <p:cNvPr id="8" name="文本框 7"/>
          <p:cNvSpPr txBox="1"/>
          <p:nvPr/>
        </p:nvSpPr>
        <p:spPr>
          <a:xfrm>
            <a:off x="7744460" y="3126740"/>
            <a:ext cx="2362835" cy="521970"/>
          </a:xfrm>
          <a:prstGeom prst="rect">
            <a:avLst/>
          </a:prstGeom>
          <a:solidFill>
            <a:schemeClr val="bg1"/>
          </a:solidFill>
        </p:spPr>
        <p:txBody>
          <a:bodyPr wrap="square" rtlCol="0">
            <a:spAutoFit/>
          </a:bodyPr>
          <a:p>
            <a:r>
              <a:rPr lang="zh-CN" altLang="en-US" sz="2800">
                <a:solidFill>
                  <a:srgbClr val="FF0000"/>
                </a:solidFill>
              </a:rPr>
              <a:t>熟了还是没熟？</a:t>
            </a:r>
            <a:endParaRPr lang="zh-CN" altLang="en-US" sz="2800">
              <a:solidFill>
                <a:srgbClr val="FF0000"/>
              </a:solidFill>
            </a:endParaRPr>
          </a:p>
        </p:txBody>
      </p:sp>
      <p:pic>
        <p:nvPicPr>
          <p:cNvPr id="9" name="图片 8" descr="a54e4cac81873878a1cb4bcfa85d69fb (1)"/>
          <p:cNvPicPr>
            <a:picLocks noChangeAspect="1"/>
          </p:cNvPicPr>
          <p:nvPr/>
        </p:nvPicPr>
        <p:blipFill>
          <a:blip r:embed="rId2"/>
          <a:stretch>
            <a:fillRect/>
          </a:stretch>
        </p:blipFill>
        <p:spPr>
          <a:xfrm>
            <a:off x="7541260" y="3800475"/>
            <a:ext cx="2842260" cy="26873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childTnLst>
                          </p:cTn>
                        </p:par>
                        <p:par>
                          <p:cTn id="24" fill="hold">
                            <p:stCondLst>
                              <p:cond delay="500"/>
                            </p:stCondLst>
                            <p:childTnLst>
                              <p:par>
                                <p:cTn id="25" presetID="2" presetClass="entr" presetSubtype="4"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4" grpId="0" bldLvl="0" animBg="1"/>
      <p:bldP spid="4" grpId="1" animBg="1"/>
      <p:bldP spid="8"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96950" y="2254250"/>
            <a:ext cx="4980940" cy="338264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marL="0" indent="508000" algn="l" fontAlgn="auto">
              <a:lnSpc>
                <a:spcPct val="150000"/>
              </a:lnSpc>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分析完我们是怎么判断水果是否成熟之后，同学们还记得我们前两节课都在学习如何控制机械臂摘取水果，那么大家可以想办法让机械臂也能像我们一样判断水果是否成熟，然后只摘取成熟的水果吗？</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6" name="文本框 5"/>
          <p:cNvSpPr txBox="1"/>
          <p:nvPr/>
        </p:nvSpPr>
        <p:spPr>
          <a:xfrm>
            <a:off x="996950" y="1249045"/>
            <a:ext cx="5974080" cy="460375"/>
          </a:xfrm>
          <a:prstGeom prst="rect">
            <a:avLst/>
          </a:prstGeom>
          <a:noFill/>
        </p:spPr>
        <p:txBody>
          <a:bodyPr wrap="square" rtlCol="0">
            <a:spAutoFit/>
          </a:bodyPr>
          <a:p>
            <a:pPr algn="l"/>
            <a:r>
              <a:rPr lang="zh-CN" altLang="en-US" sz="2400">
                <a:solidFill>
                  <a:srgbClr val="1F3964"/>
                </a:solidFill>
                <a:latin typeface="思源黑体 CN Normal" panose="020B0400000000000000" charset="-122"/>
                <a:ea typeface="思源黑体 CN Normal" panose="020B0400000000000000" charset="-122"/>
                <a:sym typeface="+mn-ea"/>
              </a:rPr>
              <a:t>引入：</a:t>
            </a:r>
            <a:endParaRPr lang="zh-CN" altLang="en-US" sz="2400">
              <a:solidFill>
                <a:srgbClr val="1F3964"/>
              </a:solidFill>
              <a:latin typeface="思源黑体 CN Normal" panose="020B0400000000000000" charset="-122"/>
              <a:ea typeface="思源黑体 CN Normal" panose="020B0400000000000000" charset="-122"/>
            </a:endParaRPr>
          </a:p>
        </p:txBody>
      </p:sp>
      <p:pic>
        <p:nvPicPr>
          <p:cNvPr id="7" name="图片 6" descr="ab42bbf278f609944666064c2eb11cff"/>
          <p:cNvPicPr>
            <a:picLocks noChangeAspect="1"/>
          </p:cNvPicPr>
          <p:nvPr/>
        </p:nvPicPr>
        <p:blipFill>
          <a:blip r:embed="rId1"/>
          <a:stretch>
            <a:fillRect/>
          </a:stretch>
        </p:blipFill>
        <p:spPr>
          <a:xfrm>
            <a:off x="7419975" y="287020"/>
            <a:ext cx="2687320" cy="2687320"/>
          </a:xfrm>
          <a:prstGeom prst="rect">
            <a:avLst/>
          </a:prstGeom>
        </p:spPr>
      </p:pic>
      <p:sp>
        <p:nvSpPr>
          <p:cNvPr id="8" name="文本框 7"/>
          <p:cNvSpPr txBox="1"/>
          <p:nvPr/>
        </p:nvSpPr>
        <p:spPr>
          <a:xfrm>
            <a:off x="7744460" y="3126740"/>
            <a:ext cx="2362835" cy="521970"/>
          </a:xfrm>
          <a:prstGeom prst="rect">
            <a:avLst/>
          </a:prstGeom>
          <a:solidFill>
            <a:schemeClr val="bg1"/>
          </a:solidFill>
        </p:spPr>
        <p:txBody>
          <a:bodyPr wrap="square" rtlCol="0">
            <a:spAutoFit/>
          </a:bodyPr>
          <a:p>
            <a:r>
              <a:rPr lang="zh-CN" altLang="en-US" sz="2800">
                <a:solidFill>
                  <a:srgbClr val="FF0000"/>
                </a:solidFill>
              </a:rPr>
              <a:t>熟了还是没熟？</a:t>
            </a:r>
            <a:endParaRPr lang="zh-CN" altLang="en-US" sz="2800">
              <a:solidFill>
                <a:srgbClr val="FF0000"/>
              </a:solidFill>
            </a:endParaRPr>
          </a:p>
        </p:txBody>
      </p:sp>
      <p:pic>
        <p:nvPicPr>
          <p:cNvPr id="9" name="图片 8" descr="a54e4cac81873878a1cb4bcfa85d69fb (1)"/>
          <p:cNvPicPr>
            <a:picLocks noChangeAspect="1"/>
          </p:cNvPicPr>
          <p:nvPr/>
        </p:nvPicPr>
        <p:blipFill>
          <a:blip r:embed="rId2"/>
          <a:stretch>
            <a:fillRect/>
          </a:stretch>
        </p:blipFill>
        <p:spPr>
          <a:xfrm>
            <a:off x="7541260" y="3800475"/>
            <a:ext cx="2842260" cy="26873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4" grpId="0" bldLvl="0" animBg="1"/>
      <p:bldP spid="4"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238818" y="3014028"/>
            <a:ext cx="5714365" cy="829945"/>
          </a:xfrm>
          <a:prstGeom prst="rect">
            <a:avLst/>
          </a:prstGeom>
          <a:noFill/>
        </p:spPr>
        <p:txBody>
          <a:bodyPr wrap="square" rtlCol="0">
            <a:spAutoFit/>
          </a:bodyPr>
          <a:p>
            <a:pPr algn="ctr"/>
            <a:r>
              <a:rPr lang="zh-CN" altLang="en-US" sz="4800">
                <a:solidFill>
                  <a:schemeClr val="bg1"/>
                </a:solidFill>
                <a:latin typeface="思源黑体 CN Bold" panose="020B0800000000000000" charset="-122"/>
                <a:ea typeface="思源黑体 CN Bold" panose="020B0800000000000000" charset="-122"/>
              </a:rPr>
              <a:t>一、什么是</a:t>
            </a:r>
            <a:r>
              <a:rPr lang="en-US" altLang="zh-CN" sz="4800">
                <a:solidFill>
                  <a:schemeClr val="bg1"/>
                </a:solidFill>
                <a:latin typeface="思源黑体 CN Bold" panose="020B0800000000000000" charset="-122"/>
                <a:ea typeface="思源黑体 CN Bold" panose="020B0800000000000000" charset="-122"/>
              </a:rPr>
              <a:t>OpenCV</a:t>
            </a:r>
            <a:endParaRPr lang="en-US" altLang="zh-CN" sz="4800">
              <a:solidFill>
                <a:schemeClr val="bg1"/>
              </a:solidFill>
              <a:latin typeface="思源黑体 CN Bold" panose="020B0800000000000000" charset="-122"/>
              <a:ea typeface="思源黑体 CN Bold" panose="020B0800000000000000"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000"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descr="机械臂与颜色识别-思维导图"/>
          <p:cNvPicPr>
            <a:picLocks noChangeAspect="1"/>
          </p:cNvPicPr>
          <p:nvPr>
            <p:ph idx="1"/>
          </p:nvPr>
        </p:nvPicPr>
        <p:blipFill>
          <a:blip r:embed="rId1"/>
          <a:stretch>
            <a:fillRect/>
          </a:stretch>
        </p:blipFill>
        <p:spPr>
          <a:xfrm>
            <a:off x="316548" y="1104265"/>
            <a:ext cx="11558905" cy="4891405"/>
          </a:xfrm>
          <a:prstGeom prst="rect">
            <a:avLst/>
          </a:prstGeom>
          <a:effectLst/>
        </p:spPr>
      </p:pic>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本课思维导图</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OpenCV颜色识别-彩色模型</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203327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一般我们都是通过用眼睛来看，就可以判断水果是否成熟了，那么机器人是不是也可以通过“看”来判断水果是否成熟了呢？</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在思考这个问题之前，我们先来了解一下OpenCV颜色识别技术吧！</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2" name="图片 1" descr="小飞说话gif"/>
          <p:cNvPicPr>
            <a:picLocks noChangeAspect="1"/>
          </p:cNvPicPr>
          <p:nvPr/>
        </p:nvPicPr>
        <p:blipFill>
          <a:blip r:embed="rId1"/>
          <a:stretch>
            <a:fillRect/>
          </a:stretch>
        </p:blipFill>
        <p:spPr>
          <a:xfrm>
            <a:off x="5226368" y="4291965"/>
            <a:ext cx="1739265" cy="1750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bldLvl="0" animBg="1"/>
      <p:bldP spid="3"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什么是OpenCV？</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388302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要在Python中讲解颜色识别技术就绕不开OpenCV库。</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首先OpenCV是一个跨平台计算机视觉库，由C/C++语言构成的函数库。</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OpenCV应用领域非常广泛，其中有图像处理、人脸识别、无人驾驶、人机交互，并且还提供了机器学习等人工智能相关领域的库。</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我们明确了OpenCV是做什么的，想要使计算机成功识别出水果的不同颜色，就要利用OpenCV中的颜色识别技术。</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接下来了解OpenCV中的颜色识别技术。</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bldLvl="0" animBg="1"/>
      <p:bldP spid="3" grpId="1" animBg="1"/>
    </p:bldLst>
  </p:timing>
</p:sld>
</file>

<file path=ppt/tags/tag1.xml><?xml version="1.0" encoding="utf-8"?>
<p:tagLst xmlns:p="http://schemas.openxmlformats.org/presentationml/2006/main">
  <p:tag name="PA" val="v4.0.0"/>
</p:tagLst>
</file>

<file path=ppt/tags/tag2.xml><?xml version="1.0" encoding="utf-8"?>
<p:tagLst xmlns:p="http://schemas.openxmlformats.org/presentationml/2006/main">
  <p:tag name="KSO_WM_MEDIACOVER_FLAG" val="1"/>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ECB019B1-382A-4266-B25C-5B523AA43C14-1">
      <extobjdata type="ECB019B1-382A-4266-B25C-5B523AA43C14" data="ewogICAiRmlsZUlkIiA6ICI0OTQ2ODgxNDEwOSIsCiAgICJJbWFnZSIgOiAiaVZCT1J3MEtHZ29BQUFBTlNVaEVVZ0FBQWRrQUFBTGJDQVlBQUFDMlovcVVBQUFBQ1hCSVdYTUFBQXNUQUFBTEV3RUFtcHdZQUFBZ0FFbEVRVlI0bk96ZGVWaFVaZnNIOE84WkJIRkozTEhjU2szOWFhbk1HSXBhSVM2dm1LYVNHeXFwbFF2bWtsbVl2cHE1cjRsS3JtMlVHNmxZaWtLK3FZbG9yb0JibG1zdWlDSUd5RDdEekR5L1AyaE9qTU15SU1NQTgvMWNsMWN6WjczbkRISHozT2M1endNUU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mxWdVN0UU1nS28wNmRPaFFMU3NyNnkwQXJ3Rm9ENkFlZ0JvQTdLd2FXT21oQTVBSTRBR0Fzd0NPMnR2YkI1ODZkU3JadW1FUmxTNU1za1E1ZE9qUXdWbWowY3lSSkdra2dNcldqcWVNU1JkQ2ZPZmc0REQzMUtsVGNkWU9ocWcwWUpJbCtvZEtwUm9taE5nSW9Lb2tTZWpZc1NOZWUrMDF2UFRTUzZoWHJ4NnFWYXVHQ2hVcVdEdk1Va0dyMVNJNU9Sa1BIanpBcFV1WGNQVG9VWnc4ZVJKQ0NBQklsU1JwWEdSazVEWnJ4MGxrYlV5eVJJQ2tWQ28vQmZBWkFQVHAwd2ZqeDQvSHM4OCthOTJveXBqNzkrOWp3NFlOMkxkdkh3QkFrcVE1a1pHUjh3RUk2MFpHWkQxTXNtVFRXcmR1N1ZDeFlzV3ZBWXlvV0xHaVdMSmtpZlRhYTY5Wk82d3k3ZWpSby9qa2swK0VXcTJXQUd4V3E5WHYvZjc3N3hwcngwVmtEZXpFUVRhdFljT0dLd0NNclZXckZ0YXZYeSsxYjkvZTJpR1ZlWTBiTjBhblRwMms4UEJ3WkdSa3RLMVFvVUxWKy9mdkg3QjJYRVRXd0pZczJTd1hGNWMzSlVuYVU3MTZkYkY1ODJicHVlZWVzM1pJNVVwc2JDeDhmSHhFVWxLU0JPRE5xS2lvRUd2SFJGVFMySklsbS9US0s2ODBGRUljQUZCcDJiSmxVdXZXcmEwZFVybnp6RFBQb0ZtelpsSllXQmdBOUdyUW9NRzIyTmhZUHVKRE5rVmg3UUNJckVHbjA2MEhVR1BFaUJIbzNMbXp0Y01wdHpwMzdvemh3NGNEUUkxL3JqbVJUV0c1bUd4T3UzYnRYbEVvRktjYk5XcUVIMzc0QVE0T0R0WU9xVnpUYURRWU1tUUk3dHk1QXlIRUs5SFIwV2V0SFJOUlNXRkxsbXlPUXFHWUJRQ2pSbzFpZ2kwQkRnNE9HRGx5SklCL3J6MlJyV0JMbG14S3UzYnQyaWtVaW1obloyZnMyYk1IOXZiMjFnN0pKbVJsWmVITk45L0V3NGNQSVlSb0Z4MGRmZDdhTVJHVkJMWmt5YVlvRklwSkFEQml4QWdtMkJKa2IyK1BFU05HQUFBa1NacHM1WENJU2d5VExOa01kM2YzQ2dENktSUUs5T25UeDlyaDJKeStmZnRDb1ZBQXdKdURCZzNpa3cxa0U1aGt5V1k4ZnZ5NEU0QmE3ZHExUTdWcTFhd2RqczJwVnEwYTJyWnRDd0MxYjl5NDBjbmE4UkNWQkNaWnNobVNKUFVIQUE2YmFEMkdhMi80TG9qS095WlpzaVY5QVNaWmF6SmNleUhFbTFZT2hhaEVNTW1TVFdqWHJsMTFBTTFxMXF5SnhvMGJXenNjbTlXNGNXUFVxRkVEQUpxcFZDb25hOGREWkdsTXNtUVQ3T3pzWGdLQUprMmFXRHNVbXlaSmt2d2RTSkwwa3BYREliSTRKbG15RlcwQW9HblRwdGFPdytZWnZnTWhSQnNyaDBKa2NVeXlaQ3RlQnNwUFMxYW4wMkhPbkRuUTYvVkd5OVBUMC9IWlo1OUJyVlpiS2JLQ0daS3NYcTkvMmNxaEVGbGNCV3NIUUZRU2hCQXZBaWgxOTJOLyt1a256SjgvMyt6dEl5TWpBUUFQSGp6QXFWT25ETStkeXJaczJRSzFXbzJLRlNzV2E1ekZxVkdqUmdBQVNaSmV0SElvUkJiSEpFdTJvanFBVXZkOGJMOSsvZEMzYjE4QWdLdXJLOExEdzFHcFVpVjVmVzdMQU9EdTNic21yZkxZMkZnRUJRVmh5NVl0ME92MWVPKzk5N0JzMlRMVXJsM2I4aCtrRUhKOEI5V3RHUWRSU1dDU0pWdmhCQUJWcWxTeGRoeEdKRW1DbmQyL2d4OHBGQXFqOTdrdEd6MTZOQzVmdmd4Smt0Q2xTeGRrWkdUZ3pKa3ptRGR2SGthTUdBSEQ1UFA5K3ZYRGloVXJzR1RKa3BMNU1HYks4UjJ3ZHpHVmUweXlaQ3RLWlpJdGltKy8vUlp6NXN4Qmh3NGQwS05IRC9UczJSUExsaTNEbVRObm9OUHA4T3V2dnlJbEpRVnBhV2xJVGs3RytmUG5EU010bFFwTXNtUkxtR1RKVnBTYkpBc0FWNjVjd1R2dnZJTzR1RGc4OTl4ejZONjlPMTU4OFVVMGFOQUF0V3ZYUnMyYU5lSGs1SVM5ZS9maTY2Ky94cG8xYTZ3ZHNxeHExYXFHbDB5eVZPNHh5Ukpaa1VxbE1uci82cXV2bW15VGM5bllzV1BoNCtPRHYvLytHNDBhTmNLaFE0ZlF2SGx6dEcvZkh1M2J0emZaMTlQVEU5MjZkU3Yrd0luSUxFeXlaQ3NlQTZpVGxwWldxaVpxTi9RVzFtZzBjSE56dytuVHA0M3V2NnBVS2tSRVJLQnk1Y3J5c3ZQbnorT1paNTVCYW1vcVRwdzRJU2RxbFVxRnVuWHJHaDAvS1NrSkowNmNLSUZQWXI3VTFGVER5OGZXaklPb0pEREprcTJRayt3L3cvcVZLdkh4OGFoV3JacEpwNmZjdEczYkZyMTc5OGJJa1NPUm1wcUtEejc0QUFEZzRPQ0FzTEF3bzIzZDNOd3NFdS9UU0V0TE03eGtrcVZ5ajROUmtLMTREQmo5Z2k5VlRwNDhpZGF0VzV1OS9YdnZ2WWQ2OWVwQm85SGdyNy8rc21Ca3hZOUpsbXdKa3l6WmlpUUFTRTVPdG5ZY0ptN2V2SW4xNjlmRDI5dmI3SDErK3VrbkpDVWxZZno0OGZEMTljWE5temN0R0dIeHl2RWRKRmt6RHFLU3dISXgyUVJKa3E0SklicmR2bjBicjd6eWlyWERrZTNac3djclY2N0UyTEZqMGJselo3UDIyYjU5TzNiczJJR05HemVpYnQyNmFOT21EWm8wYVlLc3JDejA2OWZQd2hFL3ZUdDM3Z0FBaEJEWHJCd0trY1V4eVpLdHVBaWcxTFg0bkoyZHNXclZLcmk0dU9TNmZ1ellzYkMzdHpkYTl2enp6K09ycjc1Q3JWcTFBQUN0V3JVQ2tOMEwyZC9mMzJqYnFWT25XaURxcDNQanhnMEFnRUtodUdqbFVJZ3NUckoyQUVRbFFhVlNkUkZDUkxSdjN4NGJOMjYwZGpnMmJlellzWWlNaklSQ29laHk5dXpaNDlhT2g4aVNlRStXYklKT3A3c0VsTDZXckswUlFzamZnUkRpa3BYREliSTRKbG15Q2VmT25Vc0NjRDBoSVFHM2I5KzJkamcyNi9idDIwaE1UQVNBNjVHUmtleGRUT1Vla3l6WmtoQUFPSHIwcUxYanNGbUdheTlKMGw0cmgwSlVJcGhreVdZSUlYNENtR1N0eVhEdERkOEZVWG5ISkVzMnc4bko2VGNBajg2ZE8xY3FuNWN0N3d3ekFnRjQxTFJwMDkrc0hROVJTV0NTSlp0eDVNZ1JMWUM5ZXIwZSsvYnRzM1k0Tmlja0pBUjZ2UjRBOXU3Y3VWTm43WGlJU2dLVExOa1V2VjRmQUFCYnRteEJWbGFXdGNPeEdScU5CbHUyYkFFQUNDRkt6N3g3UkJiR0pFczI1ZHk1YytjQTdJMkxpME5vYUtpMXc3RVpvYUdoZVBqd0lTUkoyaE1kSFgzZTJ2RVFsUlFtV2JJNVFvajVBQkFZR0FpTlJtUHRjTW85alVhRDc3NzdEc0MvMTU3SVZoUThyeFpST2ZQZ3dZUFlaNTk5OXBYSGp4ODNWNnZWcFhJNnVQSms5ZXJWT0hic0dBRHNqNHFLK3R6YThSQ1ZKTFpreVNiWjJkbjVBa2pjc21VTGpoL255SDZXY3Z6NGNXemR1aFVBRXJWYTdYaHJ4ME5VMGpoMk1ka3NwVkxaRjhEZTZ0V3JpODJiTjB2UFBmZWN0VU1xVjJKalkrSGo0eU9Ta3BJa0FHOUdSVVdGV0RzbW9wTEdjakhaclB2MzcxOTk5dGxucTJkbVpycjk3My8vZzBxbFFwMDZkYXdkVnJsdytmSmxqQnMzRG9tSmlSSUEvNmlvcUFCcngwUmtEVXl5Wk5OcTFxejVhNFVLRlo3UHlNaG9HeG9hS2w1ODhVV3BjZVBHMWc2clREdDY5Q2dtVDU0c1VsTlRKUUNiMVdyMTVQajRlRDRYU3phSjVXSWlRRktwVkxPRkVITUI0STAzM29DdnJ5K2VmZlpaYThkVnB0eS9meC9yMTYvSC92MzdBUUNTSkgwYUdSbTVBSUN3Ym1SRTFzTWtTL1FQbFVvMVRBaXhFVUJWU1pMUXNXTkh2UHJxcTNqNTVaZFJyMTQ5Vkt0V0RSVXFWTEIybUtXQ1ZxdEZjbkl5SGp4NGdJc1hMeUlpSWdJblQ1NkVFQUlBVWlWSkdoY1pHYm5OMm5FU1dSdVRMRkVPSFRwMGNNN0t5dm9Vd0NnQWxhMGNUbG1URGlEUTN0NSszcWxUcCtLc0hReFJhY0FrUzVTTERoMDZWTXZLeW5vTHdLc0EyZ09vQjZBbTJJL0JRQWNnQWNBREFHY0JSTmpiMndlZk9uV0tNeThRRVZIWnBGUXFoVktwNUQxT29qS0NnMUVRRVJGWkNKTXNFUkdSaFRESkVoRVJXUWlUTEJFUmtZVXd5UklSRVZrSWt5d1JFWkdGTU1rU0VSRlpDSk1zRVJHUmhUREpFaEVSV1FpVExCRVJrWVV3eVJJUkVWa0lreXdSRVpHRmNCWWVvbEtxVFpzMkRTcFVxRERyaWNYai92bnZ4cHdMdFZydGdnc1hMc1NVVEdSRVpDNG1XYUpTYXRDZ1FYYlhyMSsvSjBtU2MzN2JDU0hpbWpWclZuL256cDI2a29xTmlNekR1VEdKU3FuTGx5K0wrdlhyTjBYMmZMYjUyWHpvMEtGOUpSRVRFUlVPNzhrU2xXSjZ2VDdZak0zTTJZYUlySUJKbHFnVVV5Z1U0VUtJaEh3Mitkdkp5U204eEFJaW9rSmhraVVxeFNJakk3TWtTZHFUenlaN2podzVvaTJ4Z0lpb1VKaGtpVW81U1pMeUxBY3JGQXFXaW9sS01TWlpvbEx1OGVQSEJ3RWs1N0lxT1NrcDZWQkp4ME5FNW1PU0pTcmxybCsvcmhaQzVOWjdPT1Q2OWV2cUVnK0lpTXpHSkV0VUJ1UlJNbWFwbUtpVVk1SWxLZ01rU2ZvWlFIcU9SZW1TSkIyd1ZqeEVaQjRtV2FJeUlESXlNaDFBbU9HOUpFbWgveXdqb2xLTVNaYW9qQkJDeU9WaE13ZXBJQ0lyWTVJbEtpTWNIQnoyRzE1WHJseDVmMzdiRWhFUlVTRXBsY29RcFZLNTE5cHhFSkY1S2xnN0FDSXFsR0JKa29TMWd5QWk4M0NxTzdJSkxpNHVweVJKY3JWMkhQUXZJY1NSNk9qb3J0YU9vN0NVU3FVZmdLWFdqcU9zS2F2Zjk5UGlQVm15Q1V5d3BZOGtTZTdXanFFSUpBQVRyUjFFV1ZSR3YrK254bkl4MlpUSXlFaHJoMEFBVkNxVnRVTW9FcVZTMlFGQVEyZG5aK3pmdngrU3hHSmdRVDcvL0hOczI3WU5BUHl0SFlzMXNDVkxSR1FtU1pJR0FVQ1BIajJZWU0yZzErdHg4T0JCQUlBUVlxZVZ3N0VLSmxraUl2TklRb2hCQU5DOWUzZHJ4MUltWEx4NEVROGZQb1FrU1RIUjBkR25yQjJQTlRESkVoR1pJV2VwK0tXWFhySjJPR1hDRTYxWXZYV2pzUTRtV1NJaU03QlVYRGdzRldkamtpVWlLaGhMeFlYRVVuRTJKbGtpb2dLd1ZGeDRMQlZuWTVJbElpb0FTOFdGdzFMeHY1aGtpWWp5cDJDcHVIQU1wV0lBZDIyNVZBd3d5UklSNVV1cFZMcUNwZUpDTWJSaUFleUNEWmVLQVNaWklxSjhzVlJjT0N3VkcyT1NKU0xLRzB2RmhjUlNzVEVtV1NLaVBKaFRLdjdxcTYrd1o4OGVvMlZDQ0h6MDBVYzRkU3J2SEpPWm1ZbnZ2LzhlNmVucHhSbXkxYkZVYkl4SmxvZ29EK2FVaWk5Y3VJRG5uMy9lYUptL3Z6OXExYXFGWGJ0MklUNCtQdGY5N08zdGNmZnVYZmo1K1VHdnp6OFhxVlFxK1IrUTNWbzB2Ry9mdmoyNmQrK09lZlBtSVNVbHBiQWZzVml4Vkd5S1NaYUlLSGY1bG9xRGdvSXdlUEJnbkRsekJuUG56c1hnd1lPaDArbXdlUEZpcEtXbFlmcjA2ZmpnZ3c4d1k4WU0zTHg1MDJSL096czd6Smd4QXhxTkJqdDM1cCtQQWdNREFRQW5UcHd3V2g0UkVZSFRwMC9qeXkrL3hNMmJOekZuenB5aWZ0Wml3Vkt4S1U1MVIwU1VpNEpLeFVPSERzWExMNytNVFpzMllmWHExWWlKaWNIbzBhT1JtWmtwcndlQWhJUUV6Sm8xQ3dNSERvU1hsNWZSTVJRS0JYcjM3bzFWcTFiQjA5TVQxYXBWSzNTY0NvVUNMN3p3QXNhTkc0Y3BVNlpBcjlkRG9iQk8rNG1sWWxOTXNrUkV1WkFrYVpBUUF0MjdkOCt6VkJ3ZUhvNnVYYnZDeThzTC92Nys2TldyRjRZTkcyYXkzZTNidDVHVmxaWHJNVTZjT0FGN2UzdHMyYklGRXlaTUtISzhhclVhbFNwVnNscUN6VmtxQnJEREtrR1VRaXdYRXhHWmtrdkZQWHIweUhPalgzLzlGVjI3ZGdVQU5HN2NHQ2RQbm9TM3R6ZTh2YjNoNStlSERSczJBTWlldUx4WnMyWW0reWNuSitQWXNXTll1blFwZHU3Y2lkVFUxRUlIcXRmcmNmbnlaYXhidHc1RGhnd3A5UDdGSldlcE9Db3FpcVhpZjdBbFMwVDBCSE42RlNja0pPRE9uVHNZUFhvMFltTmo0ZVhsaFFvVkttREhqdXhHM09EQmczSHIxaTJNSHo4ZXQyL2Z6dlVZTzNic2dFcWxnbEtwUktkT25iQjU4MmI0K3ZxYUhlZXJyNzRLaFVLQmhnMGJZdENnUVhLSjJocWVLQlVMcXdWU3lqREpFaEdaR2d3ZzMxSnh6Wm8xNVVkMHZMeThzSHYzYnJ6NTVwc1lPWEtrV1NkSVNFakE1czJic1diTkdnREF1SEhqTUdMRUNMejU1cHVvWDcrK1djZUlpSWhBNWNxVnpkcldrdlI2UFE0ZE9tUjR5MUp4RGl3WEV4RVpVd0FZQ09SZktuNVNXbG9hSEIwZDhkMTMzK0c3Nzc3TGQxc2hCT2JQbjQ4dVhicWdiZHUyQUlCR2pScGh3SUFCbUR0M2JvR1A5SlEyRnk5ZVJGeGNITUJTc1FtMlpJbUljakIzck9MVHAwOWo5KzdkZVBUb0VlN2R1NGRSbzBiaDhlUEhlT2VkZHdvOHh4ZGZmSUZyMTY1aDI3WnRSc3Q5ZlgweGJOZ3dyRml4QW41K2ZrLzFPZUxpNHVEczdQeFV4ekFYUzhWNVkwdVdpTWhZZ2FWaUFHamJ0aTArK2VRVGJOcTBDZlhyMThmT25UdFJ2WHAxZlBQTk4vam1tMjhBUUw0L2E2RFQ2YkI4K1hMczNyMGJxMWV2Tm5sa3g5SFJFY3VYTDhmKy9mdng2YWVmSWkwdERRQXdhdFFvQUlDYm01dFpIMENqMFdEczJMSDQ5dHR2emZ2RVQ0R2w0dnd4eVJJUi9jdnNVbkhGaWhWUnZYcDFrMGRtZERxZFhEcStmZnMyN3Q2OUt6ODd1MmJOR2h3NWNnUmZmZlVWbWpadG11dHhtelp0aW5YcjF1SGt5Wk55c282TWpKVC9BY0RMTDcrTXlNaklQTy9IT2pnNDRLdXZ2c0wrL2Z1eGF0VXE4ejk5RWJCVW5EK1dpNG1JL2xIVWFlMTY5KzROQUhqenpUZHgvZnAxUkVkSDQ5TlBQOFcyYmR0dytmSmxEQmd3QUFEdzdydnY0cDEzM29HVGsxTyt4MnZkdWpWMjdOaUJxbFdyRnZtejFLbFRCeHMyYk1DTkd6ZUtmQXh6c0ZTY1B5WlpJcUovbVZVcWZ0Sjc3NzBIQUJneFlnUUFvRVdMRmdDQUdUTm1HRzFYbUJHZHFsZXZidmEyZWFsZHV6WnExNjc5MU1mSkMwdkZCV081bUlnb1c1RjZGZHN5bG9vTHhpUkxSQVRBeGNXbEE0cFFLclpsaGxLeEpFazd3Vkp4cnBoa2lRcnA4ZVBIMEdnMFJzdnUzNytQME5EUWZQZTdlUEdpeWJJclY2NGdJeU1qejMwT0hEaFFwQmhuenB5SnUzZnZBZ0RPbkRtRE9YUG1RSWk4ZndmR3hNUkFyVlliTFJzN2RpeVNrNU9MZFA2UzV1TGkwdmhwajJHWTFxNndwV0pibGJOVXpHbnQ4c1o3c2tTRnRIbnpadno5OTk5RzA0b2RPM1pNZnR3aUx4TW5Ua1I0ZUxqUnN0RFFVRGc2T3VZNWxON1NwVXZ4bi8vOEI5N2Uzcmg1OHlhYU5HbGl0TjZ3ckUrZlBoZytmRGlBN01SOTd0dzUxSzlmSDlldVhZT2ZueDhxVnF3b0QxenY0ZUdCTVdQR0dCMG5KQ1FFb2FHaG1EcDFLanc4UEtEWDZ4RVpHUW1kVG1mZVJiRXlTWkxPcTFTcXYvUjZmYkFrU2NGUlVWRi9GUElRTEJVWEVrdkY1bUdTSlNva1gxOWZUSmd3QVQvLy9ETldyMTROQUhqMDZCRnExNjZOSDM3NHdXamI5OTU3RDIrOTlaYlJzc21USjV1TVpmdnp6ei9Mci9mczJRTWZIeDg4ZXZRSUtTa3A4UFQwUkZoWUdEcDI3SWhubm5uR2FEOUprckI5KzNhalpTRWhJUmd5WkFndVhMaUE2ZE9uWStIQ2hlalVxUk0wR2cwKy9QQkR1THE2NXZxWk9uVG9nTGx6NTJMdjNyMVl0R2dSZ093NVQ4c0lKeUZFTzBtUzJnR1lyMVFxTHdzaGdnRUVSMGRIWDBBQnBjeVNMaFhmdVhNSFU2Wk13UTgvL0FBSEJ3ZUxuODhTV0NvMkQ1TXNVU0haMmRuQjM5OGY5dmIyNk5XckYyN2R1b1hQUC84Y0FRRUJHRHg0TUlLQ2dveWVuZlR3OEFDUVBleWVoNGNIRGg4K2pGMjdkaUVsSlFXalI0OEdBQnc5ZWhSaFlXRll2SGd4Z096V3NtSGZzTEF3QUVDTkdqV3dhZE1tbzFnOFBUMk4zbWRrWk9EdzRjTll1SEFocGs2ZENvMUdnNENBQUFRRUJDQXBLUWxxdFJwTGxpeEJjbkl5OXUvZkQ3MWVqNkNnSVBUcjF3OUtwUkpCUVVFNGZ2eTRYQzZ0VUtITS9JcklBRkFweC90V2tpUzFBakJicVZUZUFCQ3NVQ2lDejU0OWV3YTVKSVNTTGhVL2Z2d1lkKzdjc2ZoNUxJV2xZdlB4bml4UkVWU3VYQm4yOXZZQWdJMGJOK0xkZDk4RkFOeTRjY1BrM3VmaHc0ZHgrUEJoVktsU0JZY1BId2FRL1Z6bCtmUG5rWm1aaWIvLy9odXJWcTJTSHdQSlMwSkNBa2FNR0dIMEx5RWh3V2liSFR0MlFBZ0JGeGNYQkFVRm9VYU5HdGkrZlR1MmI5K091blhyWXZQbXpkaStmYnVjU0RJek0zSDkrblVNR0RBQSsvYnRRNlZLbGRDOWUzZDU3dE15MU1yUzVMT3VLUUEvdlY1L1NxbFUzbFlxbGF1VVN1V3Jnd1lOTWpUVGN5MFZYN3g0RVNxVkNzZVBIOGZBZ1FQaDV1YUd5Wk1uSXlrcFNkNG1LeXNMNjlhdFE1OCtmZENoUXdmMDd0MGJYMzc1cFR6MnNPRVllL2Z1aFllSEIxYXNXQUhBZUFRbmxVcFY1QTl0T0g1NmVyckpNa08vZ2FDZ0lQVHMyUk51Ym03eStZSHNVYUdXTFZ1R3JsMjdva3VYTHBnNWM2WTgxVjVlY2VjOEIwdkY1aWt6ZjZZU2xRYTdkdTFDUUVBQVVsTlQ1ZEYzRGg0OGlIUG56c25iOU9uVFIzN3Q0T0NBUFh2MnlPKy8rKzQ3by9jNUovaisrT09QQVFEZmZQT04vSXlrRUFJYk5tekErUEhqVWJObVRXelpzZ1ZBOWkvSTFOUlVlV296dlY2UDVPUms3TjY5V3o2ZXM3TXo0dVBqNGUzdGpjZVBIeU10TFEwZmZmUVJBRUNyMVFMSS9tUGgwMDgveGJsejV6QnYzanljUDM4ZS8vM3ZmNUdlbmc2RlFtSHhscXhTcVN6cE1tTkRBRk1BVExseDQwYThTcVVLMXV2MWw1RlBxWGp2M3IzWXRHa1R0Rm90UHZqZ0F5eGZ2aHdMRnk0RUFDeGN1QkNYTDEvR3lwVXIwYVJKRTF5K2ZCbWZmUElKdEZxdDBYMzJVNmRPSVNRa1JQNERMREF3RUtOR2pjS0pFeWNzK29kTVRFd01saTlmanZYcjErT2xsMTdDWDMvOUphOWJzR0FCWW1KaUVCUVVoSW9WSzJMR2pCbjQvUFBQamZvYVBCbTNBVXZGNW1PU0pTcUVnUU1IWXVEQWdVYXRqek5uenNpdlZTb1Y5dTNiWjNRdjgrSERoL2pqanorUW1abUp3NGNQNDhzdnYwU3RXclVRSGg2T1gzLzlGWjk5OXBuSmVlN2R1NGZmZnZzTnFhbXAwT3YxOFBmM3g2TkhqOUMzYjEvWTJkbkJ3Y0VCMWFwVlEwcEtDb1lNR1FJZkh4OWtaR1JnMEtCQjJMcDFxM3ljcjcvK0doRVJFZGl4WXdkR2pScUYwYU5IUTZQUllQZnUzUkJDeUMzYWR1M2FJU2dvQ0ltSmlRQ0FsSlFVVktsU3BiZ3ZYNm1qMSt1RlFxRjRUUWlSWjZuWTE5Y1hOV3ZXQkpEZEFwMC9mejRBSUNrcENmdjI3Y1BYWDMrTjVzMmJBd0RhdEdtRDhlUEhJeUFnd0NqSnZ2MzIyMWE1bnZiMjlwQWtDUThlUElDcnF5dGF0MjROQUVoTVRFUm9hQ2kyYmRzbVR5SXdZc1FJekpneHd5ako1aFkzUzhXRnd5UkxaRUdQSGozQ2tDRkQwTEZqUnpnNE9LQmR1M1p5ejk3NCtIZzRPanJDeTh2TGFKL2R1M2RqNU1pUmFOKytQWjU1NWhsTW1EQUI5KzdkdzdoeDQwekdxZzBJQ01Da1NaTUFaSmVUblp5Y3NIWHJWcVNrcENBNE9CakJ3Y0hvM2JzM3BrMmJoZ1VMRnNETnpRMysvdjVvMWFvVmhCRG8yYk5ucm5GcnRWcWtwYVdaOUxUOStPT1A4OXluS0tLaW9vcmxCcWhTcVV3Q2tQOVloZG51QWdpV0pDbTRTWk1tSjNidTNDbFVLdFZ0SVB0K2JHN3ExcTBydjY1VHB3N1MwOU9oMSt0eC8vNTlDQ0ZNZW53M2F0UUlDUWtKUnRQVk5XalFvTkNmcVRnNE96dGovdno1V0wxNk5iWnMyWUlaTTJiQXhjVUZEeDQ4Z0JBQzN0N2VKdnNZYmhVQXVjZDk2ZElsUTZuNERrdkZCV09TSlhvS1QzWThBb3pMeGM3T3pqaDA2QkFVQ2dWZWYvMTFUSjA2RlZPblRzWFNwVXRSbzBZTmpCMDdGZ0RnNStjSGQzZDNlUXpjclZ1M3d0blpHUjRlSHBnNGNhSjhIL0RldlhzSURBekUwS0ZENVFIbXQyM2JocUNnSURSdS9PK2pvbloyZGxDcjFWaTFhaFYyN2RxRjBOQlFqQjQ5R3I2K3ZtalJvZ1dtVEprQ0FQamxsMTlNNHRmcjlmRDE5Y1h6eno5dk1peGdLWlpmemZXNkpFbkJPcDB1K055NWMyZnhUM2t6TWpJU0xpNHVia0tJQnZuMUtrNU5UWlgvdUxsOSt6YnExcTBMaFVLQk9uWHF5TXR5N2hzVEV3Tm5aMmVqem0rVzZreGxLRFZuWm1iS01ScnVxeHA0ZW5xaWUvZnVXTE5tRGZ6OC9QRExMNy9JTGZQOSsvZWpYcjE2ZVI0L3Q3Z05Qek9TSkhHc1lqT3c0eFBSVXdnTEN6UDZCd0Q3OXUyVDN3Y0dCcHJNMHBLVWxJU2ZmLzRaYXJVYWlZbUpPSFBtREs1ZXZXclVRc3c1RDJqUG5qM1J0V3RYQkFZR29rT0hEbWpjdURFNmR1eUltVE5uWXVuU3BhaFRwdzRhTm14b2RBNk5SZ090Vm92Smt5ZWpmdjM2OFBIeHdZRURCOUN3WVVPMGJkc1d4NDRkeS9YenBLZW5ZL2JzMmJoMTZ4WU9IVG9FZjM5L2sxL2FwVlRPbnNXUUpPbDNJY1E4QUcyam9xS2FSMFpHZm5MdTNEbVRuc1U1ZXhVLytUMFpmUEhGRjBoTFM4UHQyN2Z4elRmZm9HL2Z2Z0N5eHdYdTFxMGJGaTVjaUd2WHJrR24wK0hTcFV2WXNHRUQzbjc3N1h5RE5ZeGhmTzdjT2FNQlAvNXBJWnJ0K2VlZlIrWEtsYkZ2M3o0QWdGcXRsbnVtQTltRHBKdzdkdzZTSktGaHc0YlFhRFFRUXNEWjJSbEtwUklyVnF4QVhGd2NkRG9kcmw2OWl0T25UK2Q3UHBhS0M0OUpscWdRRWhNVDhjRUhINkJhdFdwWXQyNGQ0dVBqQzMyTTZ0V3J5ejE1dmJ5ODhPR0hIMkw4K1BGNWRqSlNxVlJ5RDJERFBiVVJJMFpnMmJKbG1ETm5Ec2FORzJlU0lLcFVxUUluSnljRUJBUWdKaVlHbXpadHd0cTFhNUdZbUloQmd3WmgyYkpsaUkyTmxiZFBUazdHbGkxYjBMOS9mOFRGeGVINzc3L0hqaDA3a0pTVWhQNzkrK09ubjM3S2Q4U29VdUF4Z0dnQXN5Ukorci9JeU1pWG9xT2o1MFJGUmVYM2pLd2laNUxOUzVzMmJkQy9mMy80K1BqQXpjM05hQ0NQZWZQbVFhVlM0ZjMzMzRlYm14cysvZlJUakJvMVN1NlFscGZHalJ2RHk4c0xVNlpNa1orakxzb2NzQlVyVnNUQ2hRdXhhOWN1dlBubW01Z3dZUUk2ZGVva3I5ZnBkSmczYng0NmQrNk1vS0FnTEZpd1FHNmRMbDI2RkFxRkFnTUhEa1RuenAzeDJXZWZGZmdkczFSTVJMbFNLcFZDcVZTS3B4VVdGaVkrL2ZSVGtaNmVMdGFzV1NQNjl1MHIzTjNkUmJkdTNVU3ZYcjFFNzk2OVJZOGVQWVM3dTd0NDlkVlh4WHZ2dlNmUzA5UEZ3NGNQUmJkdTNZUVFRangrL0ZpRWhZV0pzV1BIaXI1OSt3cC9mMy9SclZzM01YLytmUEhnd1FNaGhCQlpXVmtpT1RsWmRPL2VYZWgwT3JGdDJ6Ymg3ZTB0eG8wYko0UVE0dXpaczZKSGp4NmlXN2R1NG84Ly9qQ0tzVmV2WGlJMU5WV3NXTEZDZUhwNmlrMmJOb20wdERSeDdOZ3g4YzQ3N3dnaGhOaThlYk5ZdFdxVkNBNE9GcE1uVHhZZE9uUVFiNy85dGpoNDhLRFE2L1ZHeDR1TWpCUURCZ3dRbzBhTkVtcTErcW12b1JCQ0dMNlA0dnAraXpLc29vdUxpNXRTcVJTZW5wNUNwOU9aeEhqaHdnV2hWQ3BGV2xwYXNYeG1jeng4K0ZDODlkWmJ3dC9mdjhUT1dSZ3JWcXdRU3FWU3FGU3F6NHZydXlPaWNxQzRrcXhPcDh2MUY3Sk9weE5xdFZxa3A2Y0x0Vm90dEZxdHZLNWJ0MjZpWThlT1l1WEtsU0lzTEV5ODhzb3JZdFNvVVNJNE9GaE9Xc25KeVdMZHVuWEN4OGRIQ0NIRXBFbVRoS3VycTFpeVpJa1lObXlZV0xkdW5jak16QlIzN3R3Umd3Y1BGbVBHakJGbnpwd1JKMCtlRkdQR2pCSExsaTJUejllclZ5OGhoQkFoSVNIaThlUEg0cGRmZmhIOSsvY1hJMGVPRkJjdlhwUzMwK3YxWXR1MmJXTGp4bzNpeG8wYitYNXV0Vm90RGloUGtSUUFBQ0FBU1VSQlZCNDhXUFFMOTRUaVRySkYvSmxZcVZRcXhlZWZmNTVyak5aSXNrSUlFUjhmTDA2ZVBGbWk1elNIVHFjVG5wNmVodSt1b3pXL095SXFaWW9yeVJhSDFOVFVQTmZsbHNDZmJEM205a3MvWjFJdkMwcEJrbFdvVktxN1NxVlNuRDkvUHRjWXJaVmtTNnZ6NTg4YnZyZmJBRGlEZ3BuWXU1aW9oT1gzdkdSdW5XK2VIS3pneWNkNGdESTF4bkNwNE9MaTBrRVUwS3Y0NVpkZmxnY2NJZllxTGlwMmZDSWlteU5KMG1BZy8xN0ZwZDJEQnc5SzdGdzVleFVEMkZGaUp5NEh5dVpQRnhGUjBTa2tTUm9JNU4rcnVMQXlNek54Nk5DaFFrMFBhQmdPczdBZVBIZ2dENWRaRW5MMktvNk1qTXovT1I4eXduSXhFZGtVYzByRmhhWFg2ekZyMWl4b3RWcDUxcVhjWExseUJXZk9uTUhkdTNkeDQ4WU4zTGh4QXoxNzlzeDMwQStOUm9NMzNuakRaSGxxYWlyNjllc25UMVNSVTZ0V3JZekcwd2FBb1VPSEdvMXREV1EvczcxcTFTcDA3dHc1MzgvSFVuSFJNY2tTa1UwcDdsS3hYcS9IM0xsekVSa1ppU3BWcXNpRFZSaWtwYVVoSlNVRlo4K2VoVmFyUlZaV0Z0cTFhNGU5ZS9jaVBEd2NEZzRPME9sMGNIVjFSZFdxVmVYOVVsTlQ1Y0VoRWhJU2pPNFBuejkvSHZIeDhVWXQ4Y3pNVENnVUNyaTV1V0gxNnRWSVRVMkZoNGNIZHUvZUxRK1BHQnNiaTdsejU4cWYrL1hYWDg5M3hDZkQ1Mk9wdU9pWVpJbklsaWdrU1Jvby9wa1E0R21scDZkajFxeFpTRTlQeDQ4Ly9palBubVJ3OXV4WnpKNDlXNTc5cUhYcjF2S0FJdlBtelRQcDFCWWVIaTYvTmt4Q1VhRkNCU3hhdEFnSER4NkVpNHNMUWtKQzBLMWJOOHlZTVFNMWF0UkFxMWF0c0duVEpwdy9meDVmZlBFRkZpMWFCQ0I3QnAxV3JWckpDVmFqMFNBaUlrSk9zSm1abVVoTlRTMHd5YkpVL0hSNFQ1YUliRVp4bG9wdjNicUY0Y09IbzNidDJsaTJiQm5lZWVjZDdOMjdGMEIySzNUNTh1V1lPM2N1RmkxYUpKZDdaOHlZZ1g3OStxRjM3OTdJeXNwQ3YzNzkwSzlmdjN6UG8xQW8wTGx6Wnl4ZXZCZ0toUUpidDI1Rnc0WU5zV1hMRnR5L2Z4L0RoZzFEbFNwVnNHblRKbno4OGNlb1Zhc1dnT3doUDNOT3BaaVltQ2lQV1F4a1QxQlJwVXFWQW1jSFlxbjQ2YkFsUzBRMm96aEx4ZlhxMWNOSEgzMGszOC8wOS9mSHBFbVRFQjRlamt1WExxRm56NTdZdm4yN1VRbDQ4ZUxGQUlEMTY5ZmorKysvbCtjV0xxaXoxT2JObStIdTdvNGFOV3BBQ0lGOSsvYmgrKysveDRzdnZvaDE2OWJoM3IxNytQTExML0gyMjIvanYvLzlMMWF2WG8zdzhIQmN2WG9WYTlldVJZMGFOVEI5K25RNUFRUFpTWmFsWXN0amtpVWlXMUdzcFdKSFIwYzV3VjY1Y2dWNzl1eEJabVltNnRTcGc2Ky8vanJQNmUwU0V4UHg0NDgvUXEvWDQ3Ly8vUzltelpwVjRNVHRiZHUyaFpPVEV3SURBNUdZbUloZmZ2a0ZDeGN1eElzdnZnZ0EyTFZyRjY1ZnZ3NWZYMTk0ZTN2anE2KytnbDZ2bDF2V1BYcjBRRkpTRXY3ODgwOTUra0tkVGdlTlJnTjNkM2RzMzc0ZHp6NzdyTWw1V1NwK2VreXlSR1FUaXJ0WDhiVnIxL0R6enovanlKRWp1SFhybGx5S1BYVG9VTTdXSDREczh2R0pFeWNBQUo5Ly9qbmVlT01OQkFVRjRhV1hYc0swYWRPd1pzMmFQTTl6L3Z4NWJOMjZGWmN1WFVLUEhqMHdiTmd3L1B6eno1ZzZkU3FBN05hbVRxZkR3b1VMQVdSUEh2SHV1Ky9DeWNsNGVsMDNOemRFUkVTWUhOL1QweE1WSzFiTTlkeUdVckhJbm5HSHBlSWlZSklsSXB0UTNMMktzN0t5SUVrU0ZpMWFoR0hEaHVVNk55K1EzVG1xVzdkdUFJQ1FrQkJFUjBkajU4NmRDQW9LZ3JlM041bzBhWkx2ZkxPMWF0VkNqeDQ5c0d6Wk12bis2YlJwMCtEbDVZVmR1M2FaZkpZS0ZTcGcvZnIxQmQ3ck5jZzVGMjFPT1V2RkNvV0MwOW9WRVpNc0VkbUNZaTBWQTluUG9yWnExYXBRZzA5Y3VIQUJDeGN1TkVwcUhUcDB5UGNZRFJvMFFJTUdEZENsU3hlamVZQnYzNzV0TWpXZG01c2JUcHc0a1d2U05KU0pjNW8rZlRveU16UGg2T2hvc282bDR1TEJKRXRFNVY2N2R1MDZGdmNBRkVVeFk4YU1mRnZSK1Exa1VSUmVYbDd5Njl4YTJsZXVYREVwS3hzY1BIZ1FBRXZGVDR0SmxvaktQWVZDSVUvT2JxbXhpajA5UFhOZG5yTzFXZEM1RHg4K0xMODJQQ2Ryb05QcFRKSndicTNUbkF3alBPWGNUcWZUd2QzZEhYcTlIcElrWWZMa3lTYjc2ZlY2T2NteVZQeDBtR1NKcUx3cjlsSnhUcElrNGFXWFhzSjMzMzJYNjNxMVdvMkpFeWNXZUl6Ky9mc2JMZXZmdjcvUnZWcER4Nm44REI4K1hINjlZY01HK2ZXQkF3ZmsxM1oyZG9pSWlFQldWaFlxVktpUTYvMWdsb3FMRCtjRUpKdGdtTHVVVTVlVkRvWldXbFJVbE1WL0I3VnIxNjZUUXFFNDd1enNqSDM3OXBXYVdYZjBlbjJwaWVWSksxZXV4TmF0V3lHRStEdzZPdm9qYThkVGxwWE9iNWlJcUppVVJLbTRLRXBUTERteFZGeThTdWUzVEVSVVBDd3lyVjE1eGxKeDhXS1NKYUp5cTdUMEtpNUwyS3U0ZURISkVsRzVWVnBMeGFVVlM4WEZqejkxUkZSZUtRRElTWllLeGxKeDhXT1NKYUp5cVYyN2RoMEIxR2VwMkh3c0ZSYy9KbGtpS3BkWUtpNGNsb290Z3o5NVJGUWVzVlJjU0N3Vld3YVRMQkdWT3l3VkZ4NUx4WmJCSkV0RTVRNUx4WVhEVXJIbGNGaEZzZ21HWVJXcGRMSFVzSW9xbGVxdUVLS0JKWTVkenQySmlvcDZIbXpKRmh2K2lVYzJRUWh4eE5veGtERWhoTVh1KytuMSt1dVdPblk1dHhaTXNFUkVaQXVVU3VVR3BWSXBYRnhjeGxzN0Zpb2F0bVNKaUlnc2hFbVdpSWpJUXBoa2lZaUlMSVJKbG9pSXlFS1laSW1JaUN5RVNaYUlpTWhDbUdTSmlJZ3NoRW1XaUlqSVFwaGtpWWlJTElSSmxvaUl5RUtZWkltSWlDeUVTWmFJaU1oQ21HU0ppSWdzaEVtV2lJaklRaXBZT3dDaWt1VGk0bkpLa2lSWGE4ZEIveEpDSEltT2p1NXE3VGlJTElFdFdiSXBUTENsanlSSjd0YU9nY2hTMkpJbG14UVpHV250RUFpQVNxV3lkZ2hFRnNXV0xCRVJrWVV3eVJJUkVWa0lreXdSRVpHRk1Na1NFUkZaQ0pNc0VSR1JoVERKRWhFUldRaVRMQkVSa1lVd3lSSVJFVmtJa3l3UkVaR0ZNTWtTRVJGWkNKTXNFUkdSaFRESkVwbmh3SUVEUmRwdjVzeVp1SHYzTGdEZ3pKa3ptRE5uRG9RUWVXNGZFeE1EdFZwdHRHenMyTEZJVGs0dTB2bk5GUklTQW8xR2srODJ2LzMybThteXk1Y3Y0OUtsUzVZS2k2ak00d1FCUkdaWXVuUXAvdk9mLzhEYjJ4czNiOTVFa3laTmpOWWJsdlhwMHdmRGh3OEhBRnk1Y2dYbnpwMUQvZnIxY2UzYU5majUrYUZpeFlvWU5td1lBTUREd3dOanhvd3hPazVJU0FoQ1EwTXhkZXBVZUhoNFFLL1hJekl5RWpxZHppU21uMzc2Q2ZQbnp6ZjdNK1EzS2NLNWMrZVFrSkNBa1NOSDVybU5uNThmamgwN1pyVE0zOThmYjcvOXR0a3hFTmthSmxtaWZQajQrT0RSbzBkSVNVbUJwNmNud3NMQzBMRmpSenp6ekRORzIwbVNoTzNidHhzdEN3a0p3WkFoUTNEaHdnVk1uejRkQ3hjdVJLZE9uYURSYVBEaGh4L0MxZFYwMWoxZlgxOTA2TkFCYytmT3hkNjllN0ZvMFNJQWdKMmRuY20yL2ZyMVE5KytmUUVBcnE2dUNBOFBSNlZLbGVUMXVTMERBSjFPQjFkWFZ6ejc3TE5HeTArZE9vV2RPM2ZLNysvZnY1OW5ZbTdmdmozcTE2OFBBRml4WWdWV3JGZ0JBSGo0OENGT25EaVI2ejVFdG9oSmxpZ2ZtemR2QnBEZDZnd0xDd01BMUtoUkE1czJiVExhenRQVDAraDlSa1lHRGg4K2pJVUxGMkxxMUtuUWFEUUlDQWhBUUVBQWtwS1NvRmFyc1dUSkVpUW5KMlAvL3YzUTYvVUlDZ3BDdjM3OW9GUXFFUlFVaE9QSGowT1NKQUJBaFFxbS82dEtrbVNVZkJVS2hVa3l6bTJad2I1OSsvTDk3Sys4OGdxQTdHUU9BSm1abWVqWHJ4OVdybHdKZTN0NzdObXp4MlFmTnplM2ZJOUpaR3VZWklrS0tTRWhBU05HakRCWmx0T09IVHNnaElDTGl3dUNnb0x3N3J2dnlpM2RrU05IWXRHaVJhaGZ2ejc2OU9rRElEdUJYYjkrSFFNR0RNRGt5WlBScDA4ZmRPL2VYYjRYNitEZ1VPeWY0OGsvREo2azErc0JRRTZtWGJwMHlUV3hFbEhlbUdTSnpDQ0V3SVlOR3pCKy9IalVyRmtUVzdac0FRQm9OQnFrcHFaaTZOQ2hBTElUVTNKeU1uYnYzaTN2Nit6c2pQajRlSGg3ZStQeDQ4ZElTMHZEUng5OUJBRFFhclVBZ01xVksrUFRUei9GdVhQbk1HL2VQSncvZng3Ly9lOS9rWjZlRG9WQ2tXdEw5bWtvRkFxNVpaNlh0V3ZYR3IwWFF1RE1tVE5vMGFKRnNjWkNWSjR4eVJMbDQ5NjllL2p0dDkrUW1wb0t2VjRQZjM5L1BIcjBDSDM3OW9XZG5SMGNIQnhRclZvMXBLU2tZTWlRSWZEeDhVRkdSZ1lHRFJxRXJWdTN5c2Y1K3V1dkVSRVJnUjA3ZG1EVXFGRVlQWG8wTkJvTmR1L2VEU0dFWEJadTE2NGRnb0tDa0ppWUNBQklTVWxCbFNwVmNvMU5wVkladlgvMTFWZE50c201Yk96WXNSZzNiaHkwV2kwY0hSMEwvT3p2di84KzFHbzFmdmpoQjV3NmRRb2FqUWFob2FGbzFhb1ZOQnFOM0Fvbm9yd3h5UkxsWStUSWtXamZ2ajJlZWVZWlRKZ3dBZmZ1M2NPNGNlTlF1WEpsbyswQ0FnSXdhZElrQU5tbFl5Y25KMnpkdWhVcEtTa0lEZzVHY0hBd2V2ZnVqV25UcG1IQmdnVndjM09Edjc4L1dyVnFCU0VFZXZic21ldjV0Vm90MHRMUzBLTkhENlBsSDMvOHNkd3BTYVBSd00zTkRhZFBuemE2LzZwU3FSQVJFV0VTYTJwcUtweWNuQURrWHpKKzdybm44TVVYWCtEeTVjc1lNR0FBenA4L2p6bHo1Z0RJTGwvbmRrK1g5MlNKakRISkV1Vmo2OWF0Y0haMmhvZUhCeVpPbklpa3BDUUEyUzNjd01CQURCMDZGRTJiTmdVQWJOdTJEVUZCUVdqY3VMRzh2NTJkSGRScU5WYXRXb1ZkdTNZaE5EUVVvMGVQaHErdkwxcTBhSUVwVTZZQUFINzU1UmVUYyt2MWV2ajYrdUw1NTUvSGpCa3o4b3d4UGo0ZTFhcFZ5N09EMDVNZVBIaUE1NTU3RGdEdzZORWpuRGx6eG1TYjJOaFkrUHI2b2xLbFNsaXlaQWtBNExQUFBqUHIrRVQwTHc1R1FaUVBaMmRuK1hYUG5qM1J0V3RYQkFZR29rT0hEbWpjdURFNmR1eUltVE5uWXVuU3BhaFRwdzRhTm14b3RMOUdvNEZXcThYa3laTlJ2MzU5K1BqNDRNQ0JBMmpZc0NIYXRtMXI4dHlwUVhwNk9tYlBubzFidDI3aDBLRkQ4UGYzUjJwcWFxN2Juang1RXExYnR6YjdNLzN4eHg5bzNyeTUyZHNUVWRFeHlSS1pTYVZTeVQyQURVbHR4SWdSV0xac0dlYk1tWU54NDhaQm9URCtYNnBLbFNwd2NuSkNRRUFBWW1KaXNHblRKcXhkdXhhSmlZa1lOR2dRbGkxYmh0allXSG43NU9Sa2JObXlCZjM3OTBkY1hCeSsvLzU3N05peEEwbEpTZWpmdno5Kyt1a25veEdqYnQ2OGlmWHIxOFBiMjl2c3p4RWVIbzVPblRvOTVkVWdJbk93WEV5VUQ2MVdpNHlNRE5qWjJlSFpaNTlGbXpadGNQdjJiUncvZmh3K1BqNEFza3VyZXIxZUxodm5wTkZvRUJjWGg0a1RKMkxBZ0FGWXUzWXRvcU9qVWJkdVhkU3VYUnVEQncvR3pwMDcwYkJoUTRTSGgrUFVxVk5vMGFJRnBrK2ZEZzhQRDdsRDFOeTVjeEVWRllVRkN4Wmd6NTQ5MkxoeEk4TEN3ckJ5NVVxTUhUc1duVHQzTnV2ei9QNzc3N2h6NXc0NmR1d0lJTHNrblZzSEpwMU9KejgyOU9qUkkraDBPdGpiMjh2cnM3S3lNSGp3NE1KZFRDSWJ4Q1JMbEk4UFAvd1FwMDZkZ3BlWEYzeDhmTkNsU3hkOCsrMjNlUGp3SVlZTUdRSW5KeWNzV3JRSU9wME9LMWV1eElzdnZvaVBQLzVZM3I5S2xTcG8wYUlGeG93Wmc5T25UMlA0OE9Gd2NuS1NIK0VaTVdJRWhCQUlDZ3BDNjlhdE1XWEtGSk1oR3cwTWcxUkVSRVRBd2NFQnpzN09XTFZxRlZ4Y1hITGRmdXpZc1VhSkVRRHExNitQZWZQbXlTM3VkOTU1QisrLy83N0p2c25KeWZJenNSOSsrQ0h1M3IwTEx5OHZlYjI5dlQxMjdOaGhzaDg3UGhFWms2d2RBRkZKVWlxVkFzaC9ITis4YURRYW8wRWgwdFBUVFhydTZuUTZzenNnMGIrUElVVkZSZkYzVVM2VVN1VUdBT09FRUw3UjBkRWJyQjBQRlI3dnlSS1o2Y2xSbDU1TXNFRHVZd3dUa2UxaWtpVWlJcklRSmxraU14UjFQdG1peWprc1kzN0xnT3pPUzZHaG9ZVTZmbEhtaGkzcGEyQXVGeGVYeGdWdlJXUWQ3UGhFWklhaXpDZjdOQll2WG16VTBTaXZaUUR3N2JmZnloT3VlM2g0R0QzYmEvRG8wU09qQVMrS01qZHNTVitEL0NpVnltWkNpTGNBZUVtUzVBcjJMNkZTaWttV0tCOVBNNTlzWVlTRWhHRGR1blh5ZTcxZWJ6TGs0WlBMd3NMQ2NPVElFY1RHeG1MV3JGbnk4dHppZUhKWXhwd0ttaHUycEs1QlFWeGNYRm9wRklxQi95VFhOb2JIbTRoS015WlpvbndVZFQ3Wnd1cmJ0eS9jM2QxUnRXcFZTSktFOGVQSFk4TUc0ODZrVHk0N2RPZ1FMbDY4aUZtelp1SHg0OGVvWHIwNkFPUTdNRVZSNW9ZdHFXdVFDMG1sVXJrWVdxd0FXdVljaUlPb0xHQ1NKU29rYythVExZcmR1M2ZqNHNXTG1EQmhBaElTRWhBVEU0TUdEUm9BeUc2SkhqaHdBRWVPSEVGRVJBU21USmtDVjFkWGRPdldEYi8vL2p2V3JsMXIxQkxPUzNITkRXdXBhd0JBb1ZRcVhZVVFBeFVLaFpjUTRvWGlPQ2lSdFRESkVwbWhNUFBKUGptMG9ybEdqaHlKU1pNbVllVElrZGl3WVlPY1lJSHN3U0VVQ2dYYzNkMWhiMitQZS9mdTRmLys3LytRbkp5TUdUTm1ZTUdDQmZLMjVwU0xpekkzckNXdmdZdUx5MnYvbElLOUFOU1hKQW1GYWJVYW5uOG1LbTJZWklueVVaVDVaSXN5eitxMWE5ZXdldlZxVks5ZUhRMGFOSUJhcmNiOCtmTng5T2hSQU5uRE8zcDRlQmc5aDd0bnp4NU1uVG9WY1hGeGFOT21EYnk4dkdCdmI1OXI1eWlGUW9GSGp4NGhORFMwMEhQRGxzUTFrQ1JKNlBWNm9WQW9CRXZDSmpLRUVDZXRIUVFSVVlHVVNxVlFLcFhDWE4yNmRSUFRwMDhYWGJ0MkZVSUlFUk1USTlMUzBreTJXN05tamRuSHpNM1ZxMWZGbVROblJFWkdoaGcrZkxpWU5XdVd2TzZ2di80U1NxVlM3Tnk1MDJpZm1UTm5pazJiTm9uT25Udm5lK3lPSFRzS0lZUklUMDhYMDZkUEY3Lzg4b3ZSUG9iMWVlMW55V3RnK0Q1eWZFVUtsVXJWUWFsVUxsZXBWRGNONnd2Nlo3VWZLS0lDc0NWTGxJK25uVS9XWEMrKytDSVNFaEl3Y2VKRXVMdTdZKy9ldmZLNjhQQncxSzFiRnlkT25JQ1hsNWRjaWgwMWFoU2FOV3VHNzc3N0RnQnliY0VDMllQNWUzbDVvVnExYWdnTURBUlF1TGxoUytvYS9FTWZHUmw1Q3NBcEFIN3QyN2R2cDlmcjN3THdGb0NXUlQwb2tiVXd5UkxsNDhuNVpPUGo0ekZ5NUVqTW1qVkxuazkyekpneGNISnlncSt2cjhsOHNnWTZuUTRoSVNIbzFhc1hIQjBkVGRhZlBuMGFTNWN1eGZ2dnZ3OTNkM2U1UjI5Q1FnSysvLzU3akI0OUdvNk9qdmorKys4eGF0UW9BTm1KT2FmZHUzZGo4ZUxGR0R4NHNOR01RRzV1Ym5rT1pGR1MxNkFJeE5telo2TUJSQU9ZOWM4alBHK0o3TjdHYll2ckpFU1d4QkdmaU14VWxQbGtEZjc4ODA5czJyUXAxd1FMQUsxYnQ4YkdqUnZoNGVHQmMrZk9vVWFOR3ZqNzc3OHhlZkprdEd6WkVzT0dEY05iYjcyRnFLZ29mUG5sbDlEcGRMa2VwMlhMbHBnNWM2WThPRVZ4ZTVwcjhMU2lvNk12UjBaR3pvK0tpbW9uU1ZJekFOT0ZFS2N0Y2pLaVlzS1dMRkUrbm5ZK1dZUHo1OCtqYTlldWVhNnZVcVVLMXF4Wmc5RFFVRGc0T0dEQ2hBbnc5dlpHcDA2ZE1IUG1URGx4clZpeEFnc1dMSUN2cjYvSmM2b0FNR0RBQUtqVmFtUm1aa0toVU9EZXZYdEdpYjBvYzhNVzF6VW9UcEdSa1RjQUxBT3dqTU1xRWhHVkVvWHQrRFJwMGlUaDZ1b3FsaXhaSW9ZTkd5YldyVnNuTWpNenhaMDdkOFRnd1lQRm1ERmp4Smt6WjhUSmt5ZkZtREZqeExKbHkzSTlqcCtmbnpoNzlteUI1OVBwZFBMcm1KaVlQTGRMVGs2V1grZlc4V25ObWpXaVM1Y3V3dDNkWFh6MTFWZnljaDhmSCtIdTdtN1VTYW1namsvRmRRMXl3NDVMVk41eFhES3lLZVZ4UHRsNzkrN0p3eUphV25GZkE4NG5TK1VkNzhrU21hbTB6aWRiVWdrV0tMM1hnS2kwWXBJbElpS3lFQ1pab2pJdUl5TURpeFl0TWxtZW5wNE9QejgvSzBSRVJBYnNYVXhVU3JSdjN4NDFhdFFvY0x2RXhFU2NQWHRXZnE5V3F4RWNISXlaTTJjYWJhZlJhSERvMEtGaWo1T0l6TWNrUzFSS09EbzZ5aE9yMzdwMUN3RUJBVml4WWdXZW5EZTFTNWN1MWdpUGlJcUFTWmFvbEhudzRBR21UcDBLUjBkSERCczJEQUNRbHBhRysvZnZJenc4M01yUkVWRmhNTWtTbFNLLy8vNDc1czJiaDVZdFc2SlJvMFlZUDM0OFltTmo4Y2tubjJEQ2hBbTU5dVkxeUsyRlc2bFNKYVBsKy9mdmg1T1RrMFZpSnlKVFRMSkVwVWp0MnJXeGZQbHlOR3JVQ0lzWEw4Ync0Y01SSHgrUEpVdVd5TStVNWthU0pCdzdkcXdFSXlVaWN6REpFcFVpOSsvZngyKy8vWWF6WjgraWF0V3E4UEh4d1Y5Ly9ZWGx5NWVqWXNXSzZObXpwOGsrV3EyV3o2WVNsVkpNc2tTbFNFWkdCcG8zYnc1WFYxY0VCZ2JpMHFWTGVPR0ZGekI3OW16VXJGa1RtWm1aV0w5K3ZkRStxYW1wMEdxMWNITnp5L1dZKy9mdlI4MmFOVXNpZkNKNkFwTXNVU25pNXVhR3BLUWs2UFY2K1BuNTRjNmRPN2grL1RxdVhyMktBUU1HNUxwUFRFd01XclpzaWExYnQ1cXNVNmxVRUlKREF4TlpDNU1zVVNrVEZoYUc0T0JncEtTa29GNjllbWpTcEFtYU5tMktLMWV1b0VXTEZpYmJIejkrSEMrOTlKSVZJaVdpZ2pESkVwVXkzdDdlOFBiMmhsNnZSMHhNREs1Y3VZSS8vL3dUY1hGeEprazJOallXZS9mdXhZWU5HNndVTFJIbGgwbVdxSlRJek14RWp4NDk4bHkvZCs5ZWVUdURXYk5tNGJYWFhzUExMNzlzOGZpSXFQQ1laSWxLaVRwMTZpQXNMS3pBN1R3OVBlWFhZOGVPUlpzMmJmTGMxdHZiRzVVcVZTcVcrSWlvOERpSEk5bVVwNWxQbG9vZjU1T2w4bzZ6OEJBUkVWa0lreXdSRVpHRk1Na1NFUkZaQ0pNc0VSR1JoVERKRWhFUldRaVRMQkVSa1lVd3lSSVJFVmtJa3l3UkVaR0ZNTWtTRVJGWkNKTXNFUkdSaFhEc1lySkpodUg4aUlnc2lTMVpzaWxDaUNQV2pvR01DU0ZPV3pzR0lpSWltVktwRkliSkRvaW85R0pMbG9pSXlFS1laSW1JaUN5RVNaYUlpTWhDbUdTSmlJZ3NoRW1XaUlqSVFwaGtpWWlJTElSSmxvaUl5RUtZWkltSWlDeEVzbllBUkpTL05tM2FOS2hRb2NLc0p4YVArK2UvRzNNdTFHcTFDeTVjdUJCVE1wRVJVVUdZWklsS3VVR0RCdGxkdjM3OW5pUkp6dmx0SjRTSWE5YXNXZjJkTzNmcVNpbzJJc3FmbmJVRElLTDhYYjU4V2RTdlg3OHBnUFlGYkxyNTBLRkQrMG9pSmlJeUQrL0pFcFVCZXIwKzJJek56Tm1HaUVvUWt5eFJHYUJRS01LRkVBbjViUEszazVOVGVJa0ZSRVJtWVpJbEtnTWlJeU96SkVuYWs4OG1lNDRjT2FJdHNZQ0l5Q3hNc2tSbGhDUkplWmFERlFvRlM4VkVwUkNUTEZFWjhmang0NE1Ba25OWmxaeVVsSFNvcE9NaG9vSXh5UktWRWRldlgxY0xJWExyUFJ4eS9mcDFkWWtIUkVRRllwSWxLa1B5S0JtelZFeFVTakhKRXBVaGtpVDlEQ0E5eDZKMFNaSU9XQ3NlSXNvZmt5eFJHUklaR1prT0lNendYcEtrMEgrV0VWRXB4Q1JMVk1ZSUllVHlzSm1EVkJDUmxUREpFcFV4RGc0Tyt3MnZLMWV1dkQrL2JZbUlpS2lRbEVwbGlGS3AzR3Z0T0lnb2Z4V3NIUUFSRlVtd0pFbkMya0VRVWY0NDFSM1pGQmNYbDFPU0pMbGFPdzc2bHhEaVNIUjBkRmRyeDBGa0Nid25TemFGQ2JiMGtTVEozZG94RUZrS3k4VmtreUlqSTYwZEFnRlFxVlRXRG9ISW90aVNKU0lpc2hBbVdTSWlJZ3Roa2lVaUlySVFKbGtpTThURnhlSHc0Y05ZdW5RcFRwdzRZZFkrbnA2ZVQzWE90TFMwUWg4akxpNE9QWHIwS0hBN3ZWNXY5SHJpeEluUWFyVzVycy9wK1BIaitQenp6NDJXYmR1MkRVRkJRWVdLazhoV3NPTVRVUUY2OWVxRmxpMWJvbW5UcGxBcWxXaldyQm0rL3ZwcjdOMzc3MWdRU1VsSkNBOFB6L01ZMDZkUHg0VUxGM0pkRnhZV2x1dHl2VjZQaHc4ZkZpcFduVTZIaElTRWZMZTVmLzgrcGsyYmhyVnIxNkpHalJvUVF1REVpUk5HaVhYeDRzV29WcTBhSmsyYVpMVHZ5eSsvakdYTGxxRjU4K2JvMjdjdkVoSVNzSFhyVnF4ZXZicFFjUkxaQ2o0blN6WkZxVlFLb0hDOWkxOS8vZlY4RTJoZTIzaDZldWFaUU0yUmtwSUNkM2QzT0RrNW1henIwcVVMNXMyYkJ6YzNONlBsUWdoa1pXWEJ3Y0hCYUhtUEhqMHdiOTQ4K2YzR2pSc1JIaDZPcjc3NkNoVXJWb1NycXl0T25EZ0JCd2NIckZtekJrZU9ITUdYWDM2SldyVnFJVFEwRkFFQkFmSythV2xwcUZ5NU1pUXArOWRIYW1vcXFsYXRhblErY3orM29YZHhWRlFVZnhkUnVjU1dMSkVaQmc4ZUxMOGVNMllNVWxKUzhpeVJCZ1lHNHNjZmY4VERody9ScjE4L0FNQ2VQWHVLZk83RGh3L251ZTdKMG5Wc2JDejY5dTFiWUVsNzNMaHh1SEhqQmpadTNJakpreWZMeTcvNTVoc2NPM1lNR3pkdVJLMWF0UUFBdlh2M1J1L2V2WXNjUDVFdFk1SWxNc09PSFR0TWxubDVlY212WDMvOWRmbjFxRkdqMExOblQvVHQyN2RReVRVek14TjkrL1kxV2Y3a1BkYVFrQkE0T2pxYWZkeThmUGJaWnliTEJnNGNpTGZlZXN1azlUeG8wQ0JvTkJxalpYWjJkdGk5ZXplbVRac20zNmYxOXZiRzl1M2Juem8yb3ZLQ1NaYW9BTFZxMVpKYnBIbXBWNitlMGZ1SWlBZ0F3TVdMRjlHNmRXdTg4Y1liOHJyNCtIalVxVk5IZmwrdFdqWDg4TU1QME92MVNFaEl5TGVVclZLcDh1eVVaSzZQUHZvSTU4K2ZOMXBXczJaTm94Z0JHTVVTRXhOajBqbzJsS3BQblRvbEw3dCsvZnBUeFVaVTNqREpFaFdnZWZQbUdETm1ER0ppWXZENjY2OWowS0JCK1BMTEwzSHk1RW44NXovL3daZ3hZN0JwMHlhamZZNGNPWUthTld2aTRNR0QyTFJwRS9idDJ3YzdPenNBMmZkVHc4TENJSVNRNzJzV3haUDNZNEhzZTdKNXJaczJiUm9HRGh5SUZTdFdGSGhzdy8zZ25KNzhRME9uMHhVaVdpTGJ4Q1JMVklEVHAwOWozTGh4Q0E0T3hxKy8vb3EvLy80YkFIRHk1RW1jUEhrU2QrL2VoVmFybFRzYlJVUkVvRW1USnJoMTZ4YW1UcDJLMjdkdlkrZk9uWWlMaThPVUtWTUFBRnF0RmtPR0RNR2lSWXZRb2tVTG8vT1o4d2dPWUhvL0ZqRC9ubXhSUEZuNnppMlJFNUV4SmxraU0xU3BVZ1dmZmZZWjdPenNjUFRvVVZTc1dCR2pSNDlHclZxMU1IejRjS1NucDh0Sjl0NjllM2o3N2JmbERrdjE2OWZIbGkxYmpGcVFGU3BVUUw5Ky9UQjc5bXhzMmJJRkRnNE9rQ1FKVmF0V3hTKy8vSkpuSEsrLy9ycFI2MWVsVXVGLy8vdWYzRWtwTnlxVkNvY09IVUwxNnRVQlpMZXlGeTVjK0ZUWGc0ak13eVJMWklhclY2OWk4ZUxGR0RwMEtBRGc0Y09IK1Bqamo5RzFhMWZVckZrVGNYRngwT3YxeU16TWxMY3gyTFZyRjE1NDRRVzBiTm5TYUxtM3R6ZDI3TmlCalJzM1l0S2tTVWhNVE1SSEgzMEVBUGoyMjIvUnMyZFAxSzlmSDJ2V3JNR29VYVBnNk9pSTNyMTdQM1daMXQzZDNhUVUvS1RjeXNVNU8zb0JMQmNUbVlNalBoR1pvVXVYTHRpK2ZUdWVlKzQ1QUVEanhvMnhiZHMydUxpNG9HSERodmpqano5dytmSmxiTnk0MFdUZnYvNzZDK1BIandlUS9ZeXBJVG5aMjl0ajRzU0ppSStQaDFhcnhZb1ZLM0QzN2wwQXdLTkhqL0RUVHo4QnlMN1BHaG9hQ2djSEI4VEh4MlAyN05rbDhaRk43TjY5MitpZjRSN3pzV1BIckJJUFVWbkFsaXhSUHRMVDA1R1JrWUVsUzViZ3lKRWpHRHAwS05ScU5kYXNXWVBEaHcramMrZk9jSFYxeGE1ZHU5Q2hRd2MwYk5qUTVCZ3pac3pBclZ1MzRPcnFDanM3TzNoNGVNanJldlhxaFY2OWVtSC8vdjI0ZHUwYUZpMWFCQURvM3IwNzVzeVpwVUs5TUFBQUlBQkpSRUZVZy9mZmZ4L2R1M2ZIdW5Yck1IVG9VRXliTmcxZVhsNElDZ3FTVzh4OSt2U1JqNWRmeHljZ08zbDdlM3NYK1hybzlYcG9OQnJvOVhxNWJIM2p4ZzBvRkFvOGV2UUlGU3RXTFBLeGlZaW9qRk1xbFVLcFZBcHpKU1FraUpFalI0cnQyN2VMeE1SRWtaR1JJVWFNR0NGV3Jsd3BidCsrTFlRUVFxdlZDajgvUDlHbFN4Zng1NTkveXZ1R2hZVVpIVXV2MStkNW50allXSEhwMGlYNXZVNm5FMy85OVplOFgzcDZ1cnp1MkxGajRzR0RCMlovaGpmZWVFTThmdnpZN08yRkVDSXRMVTJNR1ROR2Z0K3hZMGNoaEJDWm1abGl3SUFCWXNDQUFXTGx5cFZDQ0NFQ0F3UEZnQUVEeE5DaFE4VVBQL3hRcVBNWXZnOXIvMXdRV1FxSE1pT2JVcFJoRlo4a252TFJHL29YaDFXazhvNzNaSWtLaVFtV2lNekZKRXRFUkdRaFRMSkVKU3dqSTBQdTRKUlRlbm82L1B6OGl1MDhlcjArMTlsd0FnTURpKzBjUkpRLzlpNG1LcUwyN2R1alJvMGFCVzZYbUppSXMyZlB5dS9WYWpXQ2c0TXhjK1pNbyswMEdnME9IVHBVYlBIOS92dnZPSExraU1uRTd4czNic1NvVWFOTXR0ZG9OSEJ6Y3pPWnR1N0pxZXhTVTFOeCt2UnArUkVlSXNvYmt5eFJFVGs2T3Nxak05MjZkUXNCQVFGWXNXS0Z5VDNiTGwyNldDTThIRHg0RU8zYXRUTVpjemdySzh0azJZOC8vZ2dBVUNnVVJ2UGk2blE2dUxxNkdpMHpkRllpb29JeHlSSTlwUWNQSG1EcTFLbHdkSFRFc0dIREFHUVBPbkgvL3YwQ0ozdTNGSzFXaS9Ed2NPemN1ZFBrdVZnM043ZW5tdCtXaU16SEpFdjBGSDcvL1hmTW16Y1BMVnUyUktOR2pUQisvSGpFeHNiaWswOCt3WVFKRTFDNWN1VTg5ODJ0aFZ1cFVpV2o1ZnYzN3plWjI5VWMrL2J0ZzFxdGhyMjlQZnIwNlNPUHF3eGt0MlFOUXlTbXBxYmlmLy83bjd4T3I5Y2JEWlpoa05zeUlpb1lreXpSVTZoZHV6YVdMMStPUm8wYVlmSGl4UmcrZkRqaTQrT3haTW1TZk11cWtpUlpiRGhDalVhRGJkdTJ5ZS8vL3Z0dmVWWWVJUVE2ZCs2TTNidDNBekFkR1VxaFVNZ1RHd0QvbG90ekxtTzVtTWg4VExKRVQrSCsvZnY0N2JmZmNQYnNXVlN0V2hVK1BqNzQ2Nisvc0h6NWNsU3NXQkU5ZS9ZMDJVZXIxVnEwMDlDZVBYdncybXV2WWYvKy9ZVTZ0MDZuZzcyOXZjWGlJckpGVExKRVR5RWpJd1BObXplSHE2c3JBZ01EY2VuU0piend3Z3VZUFhzMmF0YXNpY3pNVEt4ZnY5NW9uOVRVVkdpMTJqekhGOTYvZno5cTFxeFo1SmhjWFYxUnQyNWRPY2syYnR4WUxnOXJ0VnFqY25GV1ZwYThuMXF0aGthanlYVStXM1BudUNVaVkweXlSRS9CemMwTlNVbEowT3YxOFBQenc1MDdkM0Q5K25WY3ZYb1ZBd1lNeUhXZm1KZ1l0R3paRWx1M2JqVlpwMUtwNUVIK2krci8yYnZ6dUtqcS9YL2dyek13aUdqZ3paSUtpMXpLekp2S2pLZ0VLaEtXdTdubWdsYW1wUm1TcVpqa3oweTlLdTdMdGJBaXZXN2xubGZOQlNYTTFEQUh0OVQ4aXFtNUlpNHpJSU1NTS9QNS9hRnpMc01NTzhPd3ZKNlB4MzNjT2VkOHpqbnZNNUJ2UHAveldYeDlmYTIySXlJaXNHM2JOa3lmUGgwSER4N0VxbFdyOFBYWFh3TjRXQk8zU0V0TFE2TkdqYXppc2pRWDUxempsczNGUklYSEpFdFVRanQzN3NTbVRadVFucDZPcDU1NkN2WHIxMGVEQmcxdzd0dzVOR3JVeUtiOHdZTUg4YzkvL3JQWTl6T1pUTmkyYlJzNmR1d0lkM2YzQXN1M2JOa1MzMy8vUFQ3ODhFTmtaMmZqMVZkZmxZODkvZlRUOHVkcjE2N0J4OGVuMkhFUmtTM08rRVJVUWdNR0RNREdqUnV4YytkT1RKczJEYSsrK2lydTNidUhsSlFVbTdMWHIxL0hmLy83WDZ2bDZZcnF6ei8veE5kZmYxMm9CQXNBTGk0dStPeXp6L0RubjMvaStQSGplUERnQVhRNm5VMjU0OGVQbzBtVEpzV09pNGhzc1NaTFZFd1BIanpJOTEzbGYvLzdYN21jeGFSSms5QzJiVnU4OHNvcnhiN3ZpUk1uMEw1OSswS1ZUVWxKd2FaTm03Qng0MFowNjlZTlhidDJ4WGZmZlllT0hUdmlwWmRlUXVQR2pWR3ZYajI4K2VhYjJMRmpCLzc5NzMvYnZZNFFBaWFUQ2ZmdTNZTkNvZUFpQ1VTRnhDUkxWRXhQUHZtazNibUJjOHM1cmVINzc3K1BwazJiNWxsMndJQUJxRjY5ZXI3WE8zSGlCUHIxNjFmZ2ZWdTBhSUdVbEJRWURBYXNYcjBhenp6ekRBQWdPam9hV3EwV3YvMzJHODZlUFl1NmRldksvLy84ODg5YlhVT1NKRlN2WGgxbXN4bEJRVUV3R28wSUNncUNRc0ZHTUtMQzRKK2pWS1dVeG5xeWxWWHVPWXB6RTBMQWFEU1c2akFmcmlkTGxSMy9IQ1VpQU1nM3dRSVBhN1VjUjB0VU5FeXlST1dZMld4MmRnaEVWQUpNc2tUbFNPNWw2YnAwNlpMbnNhTDQ0NDgvNU04SER4NUVXbHFhdkcwMm16RnQyclE4dHkweU1qTHc0WWNmNHR5NWM4V09nNmlxWVpJbHlzZXBVNmVnVnF1aDErdnQ3amNZREFBZTl1TDlmLy92L3lFME5CVCsvdjVvMTY0ZFltSmlBQURoNGVINCtPT1A3VjcvelRmZnhMZmZmbXV6Zit6WXNSZzdkaXkwV3EzZHo1Y3ZYOGFTSlV2UXExY3YrUHY3bzFldlhsYWZBZXRabWthUEhpMS9Qbi8rUEVhTUdJSDA5SFFBRDkrMS92ampqL0x4M051V2ZWT25Ub1ZXcTBXOWV2VXdkKzVjQkFVRjJmMGZFZjBQZXhjVGxaRFJhTVR3NGNQUnZuMTdyRnUzRGw1ZVhyaHk1UXF1WDc4TzRHRU5kT3JVcVRZZGkwNmZQbzByVjY3WXJhRysvLzc3QUlDVEowL2EvZXp0N1kzdzhIQ0VoNGNqSkNSRW52QS81K2U4dlBQT08vampqeitRa0pDQUJRc1d5UHR6cjdRVEVoS0N2WHYzUXFGUVlONjhlVGgxNmhSV3JGZ0JOemMzakJzM0R1UEdqU3ZxVjBWRVJKV1pTcVVTS3BWS0ZOYkpreWVGU3FVU0dSa1pkdmRuWldXSlAvLzhVNmhVS25IbnpoMjcxOGpJeUJDdnZ2cXEyTFp0bTlYKytmUG5pM2ZmZlZjSUlVVFBuajFGdDI3ZGhMKy92K2paczZjNGV2U29FRUtJek14TXVYek96em1GaElUSW45dTNieTkvRGcwTnRidGZDQ0hNWnJQODJXZzBXbjBudWJlblRwMHF1blRwSXE1ZXZTbzJiZG9rZnZubEY3dHhGSWZsNStIczN3c2lSMkZObHFpRW5uNzZhYmk3dTJQeDRzV0lqSXkwV1VQV3c4TUR3Y0hCMkxObmp6elRreEFDY1hGeEdEcDBLQUJnOCtiTitQSEhIN0ZzMlRLNUp1cnY3NCtHRFJ2YTNDOGxKUVh4OGZIbzE2OGZqRVlqTWpJeTVIR3o2ZW5wNk5ldkh6cDI3Smh2ekRrbmt4QUZ6SlhjcUZFamZQamhoMGhMUzhQY3VYTXhaODZjQXI0UklySmdraVVxSVU5UFQwUkhSMlB5NU1uNDlkZGZNWERnUVBUdjM5OHEyWGJxMUFsang0NUZXbG9hUEQwOWNmejRjZHk5ZTlkcUtieUVoQVE4ZVBBQXMyZlBSbVJrSkNSSnluZEp2UFhyMXlNeE1SRnIxcXpCNHNXTEFUeHM0bDIvZmowQXlKTlA1QlFiRzR1VksxZkNZRERJYTh5YXplWjhKNWZvMTY4Zk1qTXpNWExrU0l3WU1RTCsvdjQyNzE0ek16T3RKdEZ3MUZxNVJCVU5reXhSSWJScDB5YmY0MEZCUWRpNmRTdldyRm1EbFN0WFl1UEdqVmk0Y0NGZWZQRkZBRURyMXExUm8wWU4vUHp6eitqUm93ZDI3ZHFGd01CQWVIcDZBZ0N1WExrQ1YxZFh1THU3dzlYVkZYRnhjYWhac3laV3IxNXRjeS9MdTFPRHdZQ3Z2dm9LNGVIaGRtT3lKUERVMUZRNVdiLzMzbnQ0NzczM0VCQVFnSlNVRklTRmhRRjRtR2h6VHhGcDJmN3BwNTh3ZnZ4NFhMaHdBWDM2OUlHYm01dE5FbFdyMWRpK2ZUdHExYXFWNy9kRVZOVXd5UklWd29FREI2eHFwcWRPbmNJNzc3eGpWZWF4eHg3RGlCRWpNSERnUUh6NjZhZUlpb3JDeG8wYkFRQ3VycTdvMEtFRDl1elpnMjdkdW1IZnZuMllPSEdpZk83eTVjdlJzMmRQbkQ1OUdpTkhqb1JTcVVSVVZCUUdEQmdBNEdFVHNiZTN0OVg5MXE5Zmo5NjllMXN0UGRld1lVT3NYcjBhWVdGaG1EdDNMalp0MmdTbFVpbjNPTTdKMjlzYmNYRnhPSERnQUdKalk3Rml4UW9BdHN2YmpSdzVza1RyMnhJUlVSWGhpSTVQOWh3NWNrU28xV3BoTXBua2ZjZVBIeGYrL3Y1aTU4NmRvbDI3ZHZLNW1abVpZdmp3NFVJSUlUcDI3Q2lYajQ2T0ZrSUlrWjZlTHZyMjdXdXpQeTh0V3JRbzhMbGF0MjR0ZjQ2S2loTExseStYdDNOM2ZJcVBqeGNtazhudTkyQ2hVcW5Fdlh2M0NyeXZ2ZlBZOFlrcU05WmtpVXJvL1BuelNFaEl3QnR2dkFFZkh4OW90VnBzMmJJRkxWdTJ0SHJYMmJScFUzaDdlK1BmLy80M1FrTkQ0ZWJtQmdCeXA2bWNMQjJaK3ZYcmh4czNia0N2MTZOMzc5NXlzKy9hdFdzeGNPQkF1MHZtbWMxbW0vMUxseTYxV2N3ZEFQYnUzWXRUcDA0aEtpb3F6K2NyN0lvL1JHU0xTWmFvaER3OVBhSFJhTEIyN1ZyY3YzOGZ0V3ZYUnBzMmJUQmh3Z1NyY3BJa29XUEhqdmp1dSsvUXVYTm5xMk81MTRaZHYzNDloQkRZdVhNbkZpOWVqS2lvS0NRa0pPQ1RUejZ4YWpiZXZuMjdUVHorL3Y1Mjl3TVBGd0dZT1hNbWpFWWpObXpZZ0QxNzltRFJva1dvVWFOR2taOWJyOWZEM2QwZE4yL2VCSUI4TzJrUlZWVmMrWUtxbFBLK0NrK25UcDJ3ZlBseWJOeTRFZnYzNzBmOSt2VXhldlJvK1BqNDRNS0ZDL2pYdi80Rkx5OHZEQnc0RUY5ODhZWGRhOXk0Y1FOUFAvMjB6WDdMTEU5SlNVa1lPWElrWW1Oam9kRm9JSVNBaTRzTFhGMWQ0ZXJxQ3FQUkNLUFJDSVBCQUY5Zlgzenp6VGRRS0JSUXE5Vlc3NlkvKyt3ejdOcTFDd0RRcWxVcmZQbmxsMFYrWHE3Q1EwUlVpUlQxbld4WjI3aHhvN2gvLzc3WXRtMmIzY2t0ekdhejBHZzA0dTdkdThXNmZsWldsdFY3WWd1ajBTZ3lNek5GZW5xNlNFOVBGL2Z2M3hjWkdSbkNZRERJWlk0ZVBXcDFibloydHREcjlYbStseTRNdnBPbHlvNS9QVktWVXQ1cnNsVU5hN0pVMlhHQkFDSWlJZ2Roa2lVcWgyN2Z2dTNVK3dzaGtKS1M0dFFZaUNvREpsa2lCMXF4WWdWME9sMlJ6dm5qano4d2RPaFFlUm05L055L2Z4K0hEaDBxYm5qNVhqZDNEMmdpS2pvTzRTRnlvTlRVVkd6ZXZCbnZ2dnN1QU1qalYvVjZQVEl6TTFHN2RtMEEveHZIbXBXVmhhbFRwK0xldlh2bzBhT0gxYlc4dmIzbFdaa3NkRG9kcGsrZmprOCsrUVNob2FIbzBLRURYRjF0LzdNMkdBell0MjhmZ0lkRGZCNTc3REdiNjJnMEdtaTFXazZOU0ZTS21HU0pIS0J2Mzc3UTYvWHkrTk1OR3phZ1JvMGE4dmpWdVhQbndtQXdXRTBDSVlUQTlPblRFUkFRZ0RGanhzajdyMTY5aXNHREJ5TTBOTlRtUGo0K1BsaTRjQ0dtVEptQ3RtM2JRcXZWNHZmZmY3Y3A1Ky92YjdVZEh4OXZ0VzNwZ1BUYWE2L0pDd2NRVWNreHlSSTVRR3hzTFByMzc0OFpNMmJBMTljWDNicDF3OEtGQy9IKysrOGpKU1VGcWFtcGNIZDNSMkppSXJ5OXZiRnMyVExNblRzWGx5OWZ4dVRKaytYcnBLZW5JeUlpQXQyNmRaTW44OC90eFJkZnhKbzFhNnlXcnlPaThvRkpsc2dCUEQwOU1XVElFRlNyVmcwN2QrNUVVRkFRZkh4OGNQMzZkWnZabUxwMjdZckV4RVNjT0hFQ1o4K2V4UnR2dkNFZjArbDA4UEx5d3ZidDIrWHpMRTI3czJmUHhxNWR1K1I3RkVYdUZYZUl5REdZWklrY29GT25Ubmpzc2Nma0Jkak5aak1HRFJwa1ZXYmd3SUZZdTNZdGdJZEw0YlZvMFFLdFdyV3lhc3BWcTlWVzI1WVZjZ0FnTWpJU2taR1JDQWdJS0ZKc0VSRVJDQXNMd3c4Ly9JQzMzbm9Ma2lSaDFhcFZ4WHBPSXNvZmt5eVJnNnhmdng1YXJSWTdkdXpBN3QyN01YUG1USHp3d1FjQUhyNS8xV3ExVnVWTHE3bTNVNmRPTnZ2TVpyUDgyZExzUEgvK2ZQVHYzeDhBTUhqdzRGSzVOeEZaWTVJbGNwQ3RXN2RpOSs3ZDZOU3BFMmJNbUFHajBTZ2ZzMHl1YjQ5bFVmYTh0dk9qVnFzUkV4TmpzMy9FaUJFQWdCTW5UbURjdUhFUVFrQUlJVGNiYTdWYWVSNWlJaW85VExKRUR0S2pSdys4OU5KTDJMeDVNOWF2WDQvdzhIRDVXSEp5TXA1NzdqbTc1K1h1K1p1VDJXekc1TW1Ub2RmcnJSYVJCNEJEaHc0aEppWUdQLy84TTU1NTVoazBhdFFJQnc0Y2dJK1BqNXg0bXpWcmhyaTRPRnk0Y0FGUlVWRll0MjRkZ0lmdmFKVktaVWtmbVloeTRXUVVSQTRnU1JMV3JGbURlZlBtb1dYTGxwZzdkeTR1WExnZ044dis4TU1QU0UxTmhVNm5LMUpUclVLaHdQVHAwekZ1M0Rna0pDVEFiRFpEQ0lIbzZHaHMyclFKcDArZnh2VHAwK1h5S1NrcENBOFB4NjFidDZ5dXMyUEhEcXQzdVptWm1haGV2WG9KbjVxSWNtT1NKU3BscWFtcDhQYjJ4cUJCZzdCNDhXSmN1M1lOSTBhTVFKMDZkZEN6WjAvTW1UTUhHUmtaZVBmZGQvSEJCeCtnYmR1MkFCNG1VRmRYMXdLblZOUnF0VGgxNmhRYU5teUljK2ZPSVRzN0cyNXViZ2dQRDhmNDhlTXhaY29VTkdyVUNBRFFwMDhmaElhR1l2VG8wZERyOVFBZUx0VCswMDgvWWNDQUFRQ0E2OWV2dzlYVkZVcWxFaHFOQm01dWJraE5UZVg2c0VTbGdNM0ZSS1hzekprekNBd014RmRmZllVZE8zYWdRNGNPV0xWcUZZNGVQWXErZmZ1aVZhdFdtRGR2SHBSS0paNTg4a2xFUkVUZ3UrKytRODJhTlRGdzRFRDA3TmtUUXVTOStwc2tTZWpldlR2cTFxMkx6TXhNVEpzMkRjMmJOOGZ3NGNNeGF0UW90R25UeHFwOFJFUUVSbzhlamFpb0tBUUhCMlBac21WWXRHZ1IxcTVkaXcwYk5rQ3BWR0xvMEtFd0dvMElEZzZHVXFtRVhxL25NQitpVXNEUjYxU2xsTVZTZDBhakVYcTlIbWZPbkVIanhvM2g1ZVVGQUxoMDZSSjBPaDJhTld0bVZmN3k1Y3Z3OWZVdDBUMHpNek54NU1nUnRHdlh6dTd4dExRMG5EOS9IZzBiTm9Ra1NmRDA5TFJiN3RhdFd6Q1pUS2hXclJvZWYvenhFc1ZVR0Z6cWppbzcvbUpUbGNMMVpNc1hKbG1xN1BoT2xvaUl5RUdZWkltSWlCeUVIWitvU3JJMFV4SVJPUkpyc2xTbENDRVNuQjBEV1JOQ0hIRjJERVJFUkRLVlNpVXNuYmlJcVB4aVRaYUlpTWhCbUdTSmlJZ2NoRW1XaUlqSVFaaGtpWWlJSElSSmxvaUl5RUdZWkltSWlCeUVTWmFJaU1oQm1HU0ppSWdjaEVtV2lJaklRWmhraVlpSUhJUnJPQktWYzAyYk5xM3I2dW82S2RmdUR4NzkvN0tjTzQxRzQvU1RKMDllTFp2SWlLZ2dUTEpFNVZ6ZnZuMWRrcE9UcjBtUzVKMWZPU0ZFU3NPR0RYMDJiTmhnS3F2WWlDaC9MczRPZ0lqeWQrYk1HZUhqNDlNQVFJc0NpcTdhdDIvZjlyS0lpWWdLaCs5a2lTb0FzOW04cVJERkNsT0dpTW9Ra3l4UkJhQlFLUFlMSWU3bVUrU09sNWZYL2pJTGlJZ0toVW1XcUFMUWFEVFpraVJ0emFmSTFvU0VCR09aQlVSRWhjSWtTMVJCU0pLVVozT3dRcUZnVXpGUk9jUWtTMVJCNkhTNnZRRFM3QnhLMDJxMSs4bzZIaUlxR0pNc1VRV1JuSnljSllTdzEzdDRXM0p5Y2xhWkIwUkVCV0tTSmFwQThtZ3labE14VVRuRkpFdFVnVWlTdEF1QVBzY3V2U1JKdTUwVkR4SGxqMG1XcUFMUmFEUjZBRHN0MjVJay9mUm9IeEdWUTB5eVJCV01FRUp1SGk3a0pCVkU1Q1JNc2tRVmpKdWIydzdMWnc4UGp4MzVsU1VpSXFJaVVxbFUyMVFxMVgrZEhRY1I1Yy9WMlFFUVViRnNraVJKT0RzSUlzcGZoVjdxenMvUEwxR1NwSmJPam9QK1J3aVJjT3pZc2ZiT2pxTXlVNmxValNWSjJpdUVlQWJBeTBsSlNXZWRIUk1SMlZlaDM4a3l3Wlkva2lRRk96dUd5a3l0VnZjRmNPUlJnZ1dBSTM1K2ZuMmNHUk1SNWExU05CZHJOQnBuaDBBQTFHcTFzME9vdE5ScXRWSUlFUzJFR0FNQWdZR0JBSUNEQncvV2xDUnBnMXF0bmcvZ1U0MUdrKzNNT0luSVdvV3V5UkpWQldxMStta2h4RDRBWTF4Y1hEQjI3RmdzV3JRSWl4WXR3dGl4WStIaTRnSWh4Q2RDaUgzKy92NVBPVHRlSXZvZkpsbWlja3lsVXJVUlFpUUJhUFBFRTAvZzY2Ky94c0NCQXlGSkVpUkp3c0NCQS9IMTExK2pkdTNhQU5ER1pESWRVNnZWUVU0T200Z2VZWklsS3A4a2xVbzFCc0RQQUo1U3FWUll1M1l0bWpkdmJsT3dlZlBtV0x0MkxmejgvQURnS1NGRXdxTnpLM1RIUnFMS2dFbVdxSndKREF4OFRLVlMvUUJnUGdDWHNMQXdmUFhWVjViYXFsMVBQUEVFWW1KaUVCWVdCZ0F1QU9hclZLb2ZBZ01ESHl1YnFJbklIaVpab25KRXBWSTF6c3pNUEFLZ240ZUhCNktqb3pGbXpCaTR1aGJjUjlIVjFSVmp4b3hCZEhRMFBEdzhBS0JmWm1abW9rcWxhdXpvdUluSVBpWlpvbkxDTWp3SHdFdjE2dFhEcWxXckVCb2FXdVRyaElhR1l1WEtsYWhYcng0QU5BYUgrUkE1RFpNc2taT3AxV3FsU3FXYUw0UllENkJtaHc0ZHNITGxTanovL1BQRnZtYTlldld3Y3VWS2RPalFBUUFzdzN6bXFkVnFaU21GVFVTRndDUkw1RVQyaHVmTW5EblQwdHhiSWg0ZUhwZzVjeWFIK1JBNUVaTXNrWlBrTnp5bnRIQ1lENUZ6TWNrU2xiMUNEODhwTFJ6bVErUWNUTEpFWmFnNHczTktDNGY1RUpVOUpsbWlNbEtTNFRtbGhjTjhpTW9Xa3l4UkdTaXQ0VG1saGNOOGlNb0dreXlSQXpsaWVFNXA0VEFmSXNkamtpVnlFRWNPenlrdEhPWkQ1RmhNc2tRT1VCYkRjMG9MaC9rUU9RNlRMRkhwS3ZQaE9hV0Z3M3lJU2grVExGRXBjZWJ3bk5MQ1lUNUVwWXRKbHFnVWxJZmhPVVVsaEVCS1Nvck4vanlHK1dnZURmTnhLK3M0aVNveUpsbWlFbkwwOEp6NzkrL2owS0ZEcFhhOW5OZnQzTGx6bnNjdHczenExcTBMQUM4QU9LSlNxZjd2aVNlZUdGYnF3UkJWVXVYM3oyeWljazZ0Vml1RkVORkNpREVBVUwxNmRSZ01Ca1JFUk1obHJsMjdocU5IajhyYklTRWhOdGU1Zi84KzNOemM0T1ptWFVuczJiTW53c1BEb2RQcE1IMzZkSHp5eVNjSURRMUZodzRkN05hUURRWUQ5dTNiQndEdzkvZkhZNDladC9EcWREcG9OQnBvdFZyVXFsV3JVTTlZcjE0OUxGeTRFSU1HRFVKV1ZsWk5BRFdmZSs2NXNiNit2ajlxTkpyYmhib0lVUlhHSkV0VURJK0c1NndEMEFZQXhvNGRpd0VEQnRqMEhnNElDTERham8rUHQ5cmV2SGt6MXF4WmcyKysrUWFQUC82NDNYdjUrUGhnNGNLRm1ESmxDdHEyYlF1dFZvdmZmLy9kcHB5L3YzKys5MUtyMVFDQTExNTdEWWNQSDdZNTMydzJvMzM3OWpiN2hSQXdHQXlvVnEwYXNyS3lBT0FsSWNTTlZxMWF0VTVNVE5UWURacUlBRERKRWhYWm8rRTU2d0U4OWNRVFQrRE9uVHY0OGNjZjhlT1BQOXFVemM3T3RudU5yS3dzeko4L0g2ZE9uY0tsUzVld2JkczJuRDU5R3NPR0RjT0xMNzVvVS83RkYxL0VtalZySERvRVNBaUIrL2Z2UTZPeHpwdVptWmw0N2JYWGNPalFJUncvZmh5UmtaRzRjK2VPYTNaMjluYTFXdDFYbzlIODZyQ2dpQ280SmxtaXdwTlVLdFhIQU9ZQWNGR3BWSmcxYXhhNmR1Mks5ZXZYMnowaGQwMFdBQklURXhFZEhZMG1UWm9nTmpZV1FVRkJHREJnQUxadjM0NklpQWcwYmRvVW8wYU53blBQUFlmWnMyZGoxNjVkcUZhdEduYnUzRm1rWUIvTjVGUmk3dTd1eU03T2h0bHNSdlBtemZIUlJ4OWgwNlpOK09PUFB5ekRmTVluSlNVdEJDQks1WVpFbFFpVExGRWhCQVlHUHBhWm1ma3RnSDRBRUJZV2h2RHdjTGk2dWlJN094czlldlN3ZTE3T211ekZpeGN4Wjg0Y1hMaHdBZVBHamJOS2dpNHVMdWpWcXhjNmQrNk0yTmhZREJ3NEVMMTc5OGE0Y2VNUUdSbHBOMW5uSnlJaUFtRmhZZmpoaHgvdzFsdHZRWklrckZxMXFsRG50bXZYem1vN0xpNE9YbDVldUhmdkhtcldySWtGQ3haZzZkS2wyTDE3TjFhdlhtMFo1dE82ZXZYcXd3NGVQSmhlcEVDSktqa21XU3AzaEJERnJoRkpEbWhQZlRROFp6T0Fsenc4UFBENTU1OWI5UjVldEdnUkFnTUQ3WjU3OE9CQitiT1hseGRVS2hYbXpwMXJOYlZpY0hDdzNBenM3dTZPVWFOR29XdlhydEJvTkZBbzdBOEE2TlNwazgwK3M5a3NmMzQwemhYejU4OUgvLzc5QVFDREJ3L085emxOSmhPcVZhdUcvZnYzeTlkcjFhb1YzTnpjNE8zdGpaczNiK0xzMmJObzNMZ3hYbjc1WmJ6ODhzdDQ1WlZYOE1VWFgwQ3YxL2ZMek14OFJhVlM5VTVLU2pxYjc0MklxaEFtV2FKOHFOWHF2a0tJN3dEVXJGZXZIdWJPbll2bm4zOGU1OCtmeCtqUm8rMmVjK3ZXTGRTcFU4ZG0vODZkT3pGczJEQzdQWDl6SnUzMDlIUWNQSGdRdlhyMXlpc214TVRFMk93Zk1XSUVBT0RFaVJNWU4yNGNoQkFRUXNnMVpxMVdpMTI3ZHVYNXJCa1pHVlp4UFhqd0FOV3JWd2NBK1ByNjR0U3BVNGlOamNYQ2hRdXQ0bTdRb0FIR2p4K1BpeGN2V2xiemVmZllzV01iODd3UkVWVU1LcFZLcUZRcVVaa1Y5SHpuejU4WGYvNzVaeGxGa3ovTHo2TWtQMU0vUHovZmtzUlFXcjlibHRWekxNODBZY0lFa1pHUllmZWVXN1pzRWZ2Mzd4ZENDR0UwR2d2OG1hbFVLcEdWbFZXazQ2MWJ0eFpDQ0hIdzRFRWhoQkR4OGZIeXovMlhYMzRSRnk1Y3NMbE9jbkt5Nk5ldm43d2RHaG9xZERxZGZQMjB0RFNyV00rZE95Y0dEUm9rYjkrNGNVTjA3dHhaQ0NIRTk5OS9MMTU5OVZVeGJkbzBJWVFRQm9QQjZsNFpHUmxpd29RSjh1OEFWL01oZW9nMTJVSUlDQWhBelpvMTh5MXovLzU5cTJFUlFVR0ZtMXQ5OXV6WmVQWFZWNHNkMjlLbFN4RVlHSWhHalJvVit4ck9wbEtwR2dvaGVnUG9KVWxTUzJmSGszTjRqb3VMQ3o3KytHTzd3M01BNE83ZHUxaXlaQW1tVHAxcXRULzNPOXArL2ZwaDBLQkJ4WXJIYkRaRENJSG82R2pjdW5VTFhsNWVtRDU5T3I3ODhrc0FRRXBLQ21iTm1vWGx5NWRiMWFCMzdOaGg5UzQzTXpOVHJwbmFjK0hDQmRTdlh4OEdnd0Z1Ym00NGVmSWtubjc2YVFBUG03RU5CZ1BDdzhNQkFETm56c1RycjcrTzFxMWJBL2pmYWo1Tm16YkZ3b1VMWVRLWlBnSGc3Ky92MysvMzMzKy9XYXdISjZvRW1HUUxLUzR1THQvanVUdW0vUHByMFVjMTVPNXdrdGYraGcwYklqWTJGcW1wcWZqdHQ5OXc0c1FKekp3NUUxNWVYcWhYcng1aVkyT2hWcXV0L2pDd056VERtZno4L0Y1V0tCUjlIaVhYcHZZU1dIRW1iaWlwM01Oem9xT2o4NXpjUHkwdERXUEhqb1cvdno4V0xGaUFPM2Z1eUg5Y2JkMjZ0Y1N4V0p3N2R3N1oyZGx3YzNORGVIZzRQdnp3UTB5Wk1rWCt3NnBQbno2NGN1VUtSbzhlamUrKyt3NGVIaDdZdTNjdmZ2cnBKL3puUC84QkFGeS9maDJ1cnE1UUtwWHk3OEhWcTFmaDR1SWkzK2ZJa1NObzFxd1pKazJhaEFNSERzRGQzUjNUcGszRDVjdVhzWFRwVWpScDBnUy8vUElMdW5YcmhwczNiOExMeThzcVRzdHFQaSsvL0xKbG1JOWxOUjhPODZFcWkwbTJrUEo2UDFhYUxCMU9jbEtyMVhiM0E4Q3FWYXZRczJkUFJFWkdva1dMRnRpelo0L1ZURUE1ejdOTVJPQkVrbHF0OXJQVVdQRndRb044VHlqT3hBMGxpYy9lOEp5OEp2Yy9mZm8wSWlNakVSUVVoQWtUSnVES2xTdjQ5dHR2RVJNVEExZFhWNFNFaEVDaFVFQUlBYlBaREtQUmlDMWJ0dUNKSjU0QVlGdlR6Yy96enorUGFkT21vWG56NWhnK2ZEaEdqUnFGTm0zYVdKV0ppSWpBNk5HakVSVVZoZURnWUN4YnRneUxGaTNDMnJWcnNXSERCaWlWU2d3ZE9oUkdveEhCd2NGUUtwWFE2L1h5KzlxMHREUWtKQ1FnUER3Y3ZYdjNodEZvaEt1cksyN2N1SUhodzRjaklpSUNUWm8wUVhoNE9IeDlmWEhod2dYVXExZlBicnlXMVh3Ky9mUlRIRHQyak1OOHFFcGpraTJrelpzMzUzdThxRU1zU3Nwb05PTGN1WE9ZTkdtUzNKeVlzMVpTVGloVUtsVkxJVVFmaFVMUlN3aGgvMS9sQWhSMTRvYWl5bTk0VGw3cTFhdUhpUk1ueWpWWFgxOWZUSnMyVFQ0dUhuVTZzdlQ0bFNSSi92a0VCd2NqT2pvNnordFBuRGpScWxkeDllclYwYmx6WjJSbVppSXlNdEp1aTRkQ29jQ01HVE53L3Z4NU5HellFQ0VoSWZEMDlFU2pSbzB3WnN3WXE3S2JOMitXZXhKYi9sajU2NisvMEtGREIzbmJFdHV0VzdmUXYzOS9kTzNhRlFBd2Z2eDRUSmd3QVVGQlFYQjNkOC96KzdHREtXMklBQUFnQUVsRVFWU3M1ck5reVJJTzg2RXFyVUt2RTJucFpPUG9adENBZ0lCODMyVUJEOTkzV2Q3SjV2VStOcTkzWW0rKytTYkdqUnRuOXh5MVdsM2c4K24xZW9TRWhPQzMzMzdMODd6Q1hLZWtMTFZsSVVTN1IwM0J2UUQ0RlBVNk9lUE1PWEZEVkZRVWdvS0NjUGp3WVd6ZnZoM2ZmUE9OMWNRTk9XTW9DaUhFLzBtUzlDSUFSRWRIbCtyay9oV0p5V1J5eUI5cWUvZnV4WVFKRXl5YlB5Y2xKZG0rQnlDcXBGaVRMUVEvUHorNWs4bVFJVU93Y3VWS204OGZmdmloWE43eVBsYXYxMXVOaDFTcjFkaStmVHRxMWFwbGszRHQxVTRNQmdNQUlEQXcwS2JXczJqUkluenl5U2NBSG5hTU1abE04anZNSFR0MmxPeUJTMGlTSkdFMm00VkNvUkFGTlFubnBUZ1ROK1N1c1ZIUmxNT1dFS0lLajBtMkFFZVBIa1dYTGwzazdmUG56OXY5L01ZYmIyRExsaTNvMmJPbnZPL2pqejlHcjE2OTBMRmpSNnRyM3JwMUMyKy8vVGIrL2U5L28wR0RCZ0JzMzhmZXVIRURrWkdST0hQbURKbzFhNGI1OCtmYk5NOVozbGtlUG53WWt5ZFB4dmJ0MjFHdFdyVVNQbkhKSlNVbEhRQndBTUFZdFZydEw0VG9JMGxTNzZJMEZ4ZG40b1pIOXk1eTYwek81dUlKRXlZVXFybTRQRENaVE5CcXRhaGR1emF5czdPaFZKYXZFVE5Hb3hHTEZ5L0dtalZyTEx2V1oyVmx2ZWZNbUlqS0d0ZVRMVUNUSmsyd2ZQbHlxK1hLY2t0T1RzYVNKVXVzbWlvdGs4Vy84Y1liTnVYcjFLbURpSWdJZlBUUlI3aDUwM1owdzRrVEp4QWVIaTQzc1lXRmhXSE1tREZJUzB1emUzOUxNL1hreVpOUjNKcWpnNWcxR2sxaVVsTFNlSTFHMDBDaFVLZ0EvQXZBbndXZCtQampqMlBZc0dGbzE2NGRRa0pDNVA4ZE8zWU1vYUdoOHJhL3Z6K2VmdnJwRW5WTU8zandZSHBTVWxKL0FHTUFHRmV2WG8wUkkwYmd6cDA3eGI1bVVVMmFOQWttazZsSTUxeTVjZ1ZEaGd5QndXREE0TUdEN1M1UVVCcjNLWTdidDI5anhJZ1JsZ1JyQkRBbUtTbXAvK25UcCs4Ny9PWkVWRHJLYWpLS0kwZU9pTmRmZjEzbzlYcDVVZ0FoSGs0UVlES1pSTisrZmNYT25UdmwvVmV2WGhXZE8zY1cxNjVkczdxT1NxVVM5KzdkazdjWExsd28zbnJyTFhtU2c4ek1UTEY0OFdMeDVwdHZpdVRrWlBrY0lZUTRjT0NBNk51M3IvanR0OStzcnBtV2xpYUNnNFBGNmRPblJWaFltUGp5eXkrdHpzdDViMGNyeW1RVWZuNStMNnZWNnYrblVxbU9XODZ6OS9NczZzUU5KZjJkVXF2VlFTcVY2b1pLcFJJZE9uUVF4NDRkYzlqM1pXRXltWVJLcFJJbWs2bEk1OTI0Y1VOMDdOaFJDQ0hFblR0M1JGUlVsRWhQVHkvMSt4UlZVbEtTNk5DaGcrWG5lVjJ0VmhkdTBEaFJKVlMrMjhQS0NYOS9mNnhkdTladXB5V0ZRb0Z2di8wV25wNmU4cjQ1YytaZ3dvUUplT2FaWjZEWDYrSHU3bzZVbEJTNXZFVjRlRGl1WHIwS2pVYURtemR2WXZueTVmRDM5OGZxMWF0Um8wWU5xL3NFQlFYaDJXZWZ4ZWVmZjQ3Ly9PYy9pSXlNeFBQUFA0OFpNMmFnZWZQbWVQbmxsekY5K25TRWhZWEpQVUh0alRNdEw0NGRPM1lHd0JrQTA5UnFkUU1oUkc4aFJHOW5UMGFoMFdoK1ZhdlZLaUhFdWp0MzdyUVpQbnc0UHY3NFl3d2NPTERFeTh6WjY1UzFaODhlZUhwNlFwS2tQT2Nwem0rZFY3MWViL1UrdjB1WExyaC8zN2F5V0pqN2xKUVFBbXZYcnNYQ2hRc3R2YXAvY1hGeGVZdVRVVkJWeHQ3RkJjaWRxSFE2blR3SVArZG5pd2tUSnFCZHUzYnkrOU9JaUFpNUkxU3JWcTNrRGxRNW1jMW1mUGZkZC9EMzkwZXpaczJzanVYdUZTeUV3TjY5ZTlHaVJRc3NYYm9VKy9idHc5cTFhK1daZVZKVFUvSGtrMDg2dFhkeGNkNkxXdmo1K2ZrbUpTVmR5bm5OdzRjUDIwdytrZGZ4MGxvZzROR1VnTE9FRUo4QUQ1ZU5teng1c3RYNzRlSXdHQXdJQ0FpUWZ4WjkrL2JGMWF0WGtaMmREVmRYVnptUloyZG5ZOTI2ZFdqUW9BRk1KaE5hdG15Wjd6cXZwWEdma3REcjlaZzZkYW84YVlzUVlwNUNvWmlvMFdqc0w2aExWRVd3Smx1QTNCTWlGRlYwZERTeXNyTGc2dXBxVXp1MVVDZ1VHRFpzbU4xakkwZU90TnFXSkFrZE9uU0F3V0RBaFFzWHNHREJBam5CQXNDVFR6NEpBRGJqUjB0alBHbFpPSGJzMk9YYys0b3ljVU5wZVpRY3hxclY2dCtFRU4vRnhjWFZURTVPeHB3NWMvS2NoS0U0Tm16WUFBRG8yclVyWW1KaVVMZHVYWGs3cno4c0xIS3U4NnBRS0pDUWtJREdqUnZEMjl1N1ZPOVRrSXNYTDJMY3VIRzRkT2tTQU53WFFuQ0JBS0pIbUdRZHpOM2RQZDlCK3dYSksvbTZ1YmtoTmpZMno2YS83Ny8vUHQvdGlxS29FemVVTm8xR3MwR2xVdjBCWU5QRml4Y2JEeGt5eEdhcHU5S1FucDV1OVVlWVpmN2duQXBhNS9XTEw3NUFURXlNM1NSYmxQc1V4ZDY5ZXkxTDNRSEFXVW1TZWlVbEpSWFlzWTJvcW1EdjRnck1rY21sdkpnM2IxNitRMmxtenB6cDhLRTJTVWxKWjZ0WHI5NEt3SHE5WG84SkV5Wmd3WUlGTUJxTnBYTDl0TFEwR0F3RzFLcFZTOTVubWFzWXNGN25kZi8rL2ZqNTU1K2gxK3V0MW5uZHRtMGJHamR1bk85Q0VRWGRweWlNUmlQbXo1K1BDUk1tV0JMcytxeXNySllhallZSmxpaUh5dit2TkZFcGNNUXduK3pzYkFnaGtKaVlpQ1pObWxoMXJIcnc0SUhjQWxLWWRWNlhMVnVHVWFOR2xlZytoY1hoT1VTRnh5Ukw1WTVVQWc0T1RTUWxKUzJVSktrOWdKdkhqaDNEZ0FFRGNQejQ4VUtkbkphV2hpTkhqZ0I0T0VQWTY2Ky9EcTFXaTdWcjExcE5XR0l5bVdBd0dPU0pSU3lkMlhKZXg1SjBtelp0aWlWTGxxQmR1M1pvMHFRSnNyT3ppMzJmd2poMjdCZ0dEaHlJWThlT0FjQU5TWkxhYytKL29yenhuU3hSRVJWbm1FOUdSZ2E2ZE9tQ0prMmFZT1RJa1ZDcjFXalNwQW5XcmwyTE8zZnVvSHYzN25MWnpNeE1WS3RXVFg0ZFVKUjFYcWRObTRaOSsvYmhsVmRlS2ZKOThzUGhPVVRGd3lSTFZBd2FqZWFHV3ExK0RjQXNzOW44aVdXVm9MeUcrZFNvVVFNSkNRbnkvTUJtc3huTGxpM0Q5OTkvajYrLy9ocloyUTlIdXJpNXVVR2owVmpWWEl1eXp1dnQyN2V4Yk5reS9QT2YveXp5ZmZLUzEvQ2MzMy8vbmNOemlDcXpzcHJ4aVFxbktETStWU1pxdGJxdlNxVktWNmxVb25mdjN1S3Z2LzdLOTNzeW1VemlndzgrRU4yN2R4ZC8vdm1uRUVLSTc3Ly9YcWhVS3FGV3EwWHIxcTNGanovK0tJUVFRcWZUaWVEZ1lISG56aDBoaEJEWjJkbENDQ0d1WDc4dXVuVHBJclp0MnliKyt1c3YwYVZMRjNIaXhBbngrdXV2aTh6TXpDTGZKeTkvL2ZXWDZOV3JsK1ZubSs3bjU5ZkgyZDgzRVpVUkp0bnlwYW9tV1FCUXFWU05WU3JWR1pWS0pZS0Nna1JjWEZ5KzM5V05HemVzcG9NMG04MUNyOWVMdExRMFlUUWE1ZjNIamgwVC8vclh2MnpPUDM3OHVGaTFhcFc4blpDUUlEcDI3Q2ltVHAxYXJQdllFeGNYSjRLQ2dpdy8xek5xdGZvbFozL1BSQlVOWjN5aVVsTWFNejVWWk1WWi9MMHdITFhPYTE3eVdqMkh2WWVKaW82OWk0bEtpYU5XOHluTEJNdmhPVVNsaTBtV3FIU1ZhSmlQTTNGNERsSHBZNUlsY2dDTlJ2T3JKRWtxQUFmdTNMbUQ0Y09IWTgyYU5lVnR2VjhBRDRmbnJGbXpCdSsvLzc2bDF2MkxpNHVMU3FQUi9PcnMySWdxT2laWklnZlJhRFEzSkVsNlRaS2srV2F6R2ZQbno4ZkVpUk10MHhDV0MzcTlIaE1uVHNUOCtmTmhOcHNoaEpnblNWSW94NzhTbFE0bVdTSUgwbWcwMlJxTlpxd2tTZjBBM0krTGk4T1FJVU53OGVKRlo0ZUdpeGN2WXZEZ3daYnhyL2VGRUgyUEhUczJqc3ZURVpVZUpsbWlNcURSYURZQWFBbmc3TVdMRnpGa3lCRHMzYnZYYWZIczNic1hRNFlNc1N4UGQxYVNKSDh1VDBkVStwaGtpY3FJbzFmektReXVua05VdHBoa2ljcVFvNGI1RkFhSDV4Q1ZQU1pab3JKWDVzTjhPRHlIeURtWVpJbWNwQ3lHK1hCNERwRnpNY2tTT1pFamgvbHdlQTZSOHpISkVqbVpJNGI1Y0hnT1VmbkFKRXRVVHBUV01COE96eUVxUDVoa2ljcVJrZ3p6NGZBY292S0hTWmFvbkNuT01COE96eUVxbjVoa2ljcW5RZy96NGZBY292S0xTWmFvSE10dm1BK0g1eENWZjY3T0RvQ0k4cWZSYUc2bzFlclhBTXd5bTgyZnpKOC9ING1KaVFDQWd3Y1BBZ0NFRVBNVUNzWEUzMy8vbmIySGljb1J5ZGtCbElSS3BXSnpXRG1VbEpSVW9YK3Z5ak8xV3QxWENQRWRnSnFQZHQwWFFyekwzc05FNVZPRmJpNFdRaVE0T3dheUpvUTQ0dXdZS3JNY3czeE9BVGpGNFRsRVJBVlFxVlNDdFhJcUN2N09FRlVNRmJvbVMwUkVWSjR4eVJJUkVUa0lreXdSRVpHRE1Na1NFUkU1Q0pNc0VSR1JnekRKRWhFUk9RaVRMQkVSa1lNd3lSSVJFVGtJa3l3UkVaR0RNTWtTRVJFNUNGZmhJU3JuaEJENVRaK1k3OVNLa2lSeHNRWWlKMkpObG9pSXlFR1laSW1JaUJ5RVNaYUlpTWhCK0U2V3FJSnAwYUlGZkh4ODdCNjdkdTBhamg0OVdzWVJFVkZlbUdTSktoaWxVb210VzdmYVBSWVFFRkRHMFJCUmZwaGtpU3FZN094czlPdlhMODlqUkZSK01Na1NWVEJLcFJMcjE2KzNlNHcxV2FMeWhVbVdxSUxKenM1R2p4NDk4anhHUk9VSGt5eFJCYk5vMFNJRUJnYmFQWGJ3NE1FeWpvYUk4c01rUzFRQm5EOS9IcU5IajdaNzdOYXRXNmhUcDQ3Ti9wMDdkem82TENLaThrK2xVZ21WU3BYdjlIaFVkWWxjdG16Wkl2YnYzeStFRU1Kb05BcVZTcFc3aU16WnNSTlZkYXpKRWxVZ2QrL2V4WklsU3pCMTZsU3IvYm5mMGZicjF3K0RCZzBxeTlDSXlBNG1XYUlLSWkwdERXUEhqb1cvdno4V0xGaUFPM2Z1SUNnb0NBRHlIRGRMUk03RkpFdFVBWncrZlJxUmtaRUlDZ3JDaEFrVGNPWEtGWHo3N2JlSWlZbUJxNnNyUWtKQ29GQW9JSVNBMld5RzBXakVnUU1IbkIwMkVaSHo4WjBzNVVjSUlUSXlNc1NCQXdmeWZQZHFOcHVGeVdRUzJkblpJanM3V3hpTlJyNlRKU29IV0pNbHFnQThQRHprcG1GN0pFbUNKRWxRS0xqbUIxRjV3djhpaVlpSUhJUTFXYUp5VHBJa3lmTFp6ODl2alNSSkEzTVZXWk9VbEJSV3htRVJVU0d3Smt0VWdVaVN0TW5PYm52N2lLZ2NZSklscWtBa1Nkb0ZRSjlqbDE2U3BOM09pb2VJOHNja1MxU0JhRFFhUFFCNXZrUkprbjU2dEkrSXlpRW1XYUlLUmdnaE53K2J6V1kyRlJPVlkweXlSQldNbTV2YkRzdG5EdytQSGZtVkpTTG5ZcElscW1BU0V4UFRBR3dIc08zZ3dZUHB6bzZIaVBMR0lUeEVGZE1tU1pJNG94TlJPY2NrUzFXS241OWZvaVJKTFowZFIya1FRa0NsVXExd2Rod2xKWVJJT0hic1dIdG54MEhrQ0d3dXBpcWxzaVRZeWtTU3BHQm54MERrS0t6SlVwV2swV2ljSFFJQlVLdlZ6ZzZCeUtGWWt5VWlJbklRSmxraUlpSUhZWklsSWlKeUVDWlpJaUlpQjJHU0pTSWljaEFtV1NJaUlnZGhraVVpSW5JUUpsa2lJaUlIWVpJbElpSnlFQ1paSWlJaUIyR1NKYXJraEJCSVNVbHhkaGhFVlJLVExGRWhiTisrdmNqbi9QcnJyMFVxZi8vK2ZSdzZkS2pJOXluTWRUdDM3bXkxTHlVbEJaMDdkNFplcjVmM1hicDBDVU9IRHMzM1dpdFdySUJPcHl2MUdJa3FLeTRRUUZRSTgrZlBSOWV1WGVYdEZpMWE0S21ubnJJcW85ZnJFUjhmTDI5Lzl0bG4yTDkvUDNyMTZnV3oyUXlGd3ZadldxMVdLNStqMCtrd2ZmcDBmUExKSndnTkRVV0hEaDNnNm1yN242akJZTUMrZmZzQUFQNysvbmpzc2Nlc2p1dDBPbWcwR21pMVd0U3FWY3Z1ODJ6YnRnM05taldEaDRlSHZDOGhJUUZObXpiTjkzdElUVTNGNXMyYjhlNjc3d0tBL0ozbzlYcGtabWFpZHUzYUFJQ2xTNWZDMTljMzMyc1JWUVZNc2tURlVLTkdEWnZhYlVoSVNKN2xWNnhZWVRmaDVUekh4OGNIQ3hjdXhKUXBVOUMyYlZ0b3RWcjgvdnZ2TnVmNCsvdGJiZWRNN01EL1ZyWjU3YlhYY1Bqd1lhdGpack1ab2FHaHlNaklnRktwbE84Zkh4K1BuVHQzNHUrLy84YkdqUnZsOG12V3JJR3ZyeS82OXUwTHZWNlBHalZxQUFBMmJOaGc5UjNNblRzWEJvTUJVVkZSZVg0SFJGVVJreXhSUGxhdlhvM05temREcDlPaFY2OWVBSURObXpkRHI5ZWpSNDhlZHMvcDFhc1h0Rm90TWpJeUVCSVNnbHExYXVHOTk5NkRpNHRMZ2ZkNzhjVVhzV2JOR2tpU1ZLclBZU0dFZ0U2bms1T3Z5V1JDVUZBUWtwS1M0T0hoWVpXVTI3ZHZMOWVrWTJOajBiOS9mOHlZTVFPK3ZyN28xcTBiRmk1Y2lQZmZmeDhwS1NsSVRVMkZ1N3M3RWhNVDRlM3RqYSsvL3RvaDhSTlZORXl5UlBrSUN3dERZR0FnK3ZUcGczWHIxa0dwVkFJQVBEdzhzSFhyVnF1eWxscmg1czJiQVFEdDJyVkRmSHc4ZXZYcWhkallXTGttTzNQbVRFeWNPQkVBTUhueVpBREE3Tm16c1d2WExsU3JWZzA3ZCs0c1Vvd2RPblFvOG5PNXVia0JlSmhrQVdESGpoMDI3Mk9OUnFQOHZKNmVuaGd5WklnY1gxQlFFSHg4ZkhEOStuV2JHbjNPWm5XaXFvNGRuNGdLY1BEZ1FTZ1VDdlRxMVF0bnpwd3A4ZlhpNHVMa3oxT25UZ1VBUkVaR0lqNCtIbHF0dGtqWGlvaUlRRnhjSE41Nzd6M3MyYk1IY1hGeCtQampqNHNjMDJlZmZZYkV4RVFrSkNUSSswd21rNXlNTzNYcWhNMmJOMlBzMkxGWXZYbzFqaDgvamtHREJsbGRZK0RBZ1VXK0wxRmx4NW9zVVFIT25EbUR4eDU3RE1PSEQ4ZUhIMzZJNWN1WEl5TWpBMTI3ZG9WT3A0T1hsNWRWZWFQUmlQUG56eU1yS3d0dnYvMDJidDY4aVNGRGhzaE53T25wNlZaTnpWT21USUdmbjUvZGUzZnExTWxtbjlsc2xqK0hoWVVCZU5neHEzLy8vZ0NBd1lNSEYvaE11ZDhmVy82SUdEbHlKQm8zYmd4dmIyOFlqVVk1eVFMQSt2WHJvZFZxc1dQSER1emV2UnN6Wjg3RUJ4OThBT0JoTTNSUi8wQWdxZ3FZWklueWNlYk1HVHo1NUpNQWdPN2R1ME9oVUtCdTNicHlwNSszMzM0Yi8vclh2MUMzYmwzODV6Ly93ZTNidHpGMDZGQTBhdFFJcnE2dW1ENTlPdDUvLzMxczJiSkZmaWNiRWhKaTA5UnNqMXF0Umt4TWpNMytFU05HQUFCT25EaUJjZVBHUVFnQklZVGNiS3pWYXJGcjE2NThyMjNwTEdVeW1kQ3laVXNBUVAzNjlkRzNiMS9NbmowYmMrYk1nY2xra3B1TEFXRHIxcTNZdlhzM09uWHFoQmt6WnNCb05Nckg5SG85M04zZEMzd21vcXFHU1pZb0g3dDM3MGJuenAyeGJkczJBTGJ2Rzd0Mzc0NXQyN2FoZGV2VzJMUnBFMnJYcm8zLy92ZS9BQjYrazYxYnR5NE1CZ05jWEZ6UXIxOC9BQTlyc3BiUFBqNCtXTEJnZ2MxOUR4MDZoSmlZR1B6ODg4OTQ1cGxuMEtoUkl4dzRjQUErUGo1eTRtM1dyQm5pNHVKdzRjSUZSRVZGWWQyNmRRQWV2cVBObVJ5TFlzaVFJVWhOVFlYQllJQkNvYkM2VG84ZVBmRFNTeTloOCtiTldMOStQY0xEdytWanljbkplTzY1NTRwMVQ2TEtqRW1XS0IvOSsvZkgwMDgvbmVmeGJ0MjZZZURBZ1RoeTVBaG16NTZObDE1NnllcjR6WnMzNVpydzdkdTNyWWJiYUxWYXE4NUdack1aUWdoRVIwZmoxcTFiOFBMeXd2VHAwL0hsbDE4Q2VEaUJ4S3haczdCOCtYTFVxVk5IUG0vSGpoMElDQWlRdHpNek0xRzlldlZpUGErYm14dDhmSHh3OSs1ZFZLdFdUZDR2U1JMV3JGbUQvZnYzNDYyMzNzTFFvVU1SSHg4dk4wMy84TU1QU0UxTmhVNm5LMVJ6TlZGVndZNVBSUG5JTDhHYXpXYkV4OGRqNk5DaHlNN090a3A4RmlkT25FQ0RCZzBLZGE5ejU4NGhPenNiYm01dUNBOFB4L2p4NHpGbHloUTBhdFFJQU5DblR4K0Vob1ppOU9qUjhreE5lL2Z1eFU4Ly9ZUUJBd1lBQUs1ZnZ3NVhWMWNvbFVwb05CcTR1YmtoTlRYVlp2aFFVRkFRZ29LQzBLNWRPN3V4bkQ5L0hvOC8vamlBaHhOUWVIdDdZOUNnUVZpOGVER3VYYnVHRVNOR29FNmRPdWpac3lmbXpKbURqSXdNdlB2dXUvamdndy9RdG0zYlFqMHZVVlhBbWl4UkVkMjRjUU1QSGp6QW0yKytpUVlOR3VEenp6L0hnd2NQRUJZV2hqRmp4c0RQejA5T2xydDI3WklUV2M1bVl1Qi93MmNzbm4vK2VVeWJOZzNObXpmSDhPSERNV3JVS0xScDA4YXFURVJFQkVhUEhvMm9xQ2dFQndkajJiSmxXTFJvRWRhdVhZc05HelpBcVZSaTZOQ2hNQnFOQ0E0T2hsS3BoRjZ2dHhubVk1bnlNZWM3MmNPSEQrUHp6ejlIelpvMWNmUG1UUXdmUGh6QXcvZlNnWUdCK09xcnI3Qmp4dzUwNk5BQnExYXR3dEdqUjlHM2IxKzBhdFVLOCtiTmcxS3B4Sk5QUG9tSWlBaDg5OTEzcUZtelp1bCs4VVJFeGFGU3FZUktwUkxPanFNcXNIelhSZFcrZlh2NTg0RURCOFNBQVFQRThlUEhyY3JzMzc5ZnJGMjdWZ3dZTUVDMGE5ZE9mUG5sbDJMeDRzVkNxOVhhWEVNSUllN2R1eWQ2OXV4cGN5KzlYaThTRWhMeWpFV24wNG1qUjQ4S3JWWXJkRHBkbnVWU1VsTEU5ZXZYeFowN2Q2ejJueng1MG1yNzc3Ly9Ga0lJWVRBWXhGOS8vU1hPbmowcmJ0eTRJUi9QenM0V09wMU9IRDU4V0g0V0lZUzRlUEdpelhjZ2hCQ1hMbDNLTTZiYytMdFBsWjFqcHBXaElySDhJNU9VbE1TZmg0Tlp2bXVOUmxPaTZ3Z2hDalVyVTJITFZWV1dLU0Q1dTArVkZkL0pFaFZEWVJNbkV5eFIxY1lrUzFRRXQyL2ZkbllJWlVJSWdldlhyenM3REtJS2owbVdxSkQrK09NUERCMDZGQWFEb1ZEbFQ1MDZWYVRybTB3bW5EdDNEdXZXcmNQNDhlUFJ2WHQzcEtXbEZla2E2ZW5waUl5TUxOSTU5bVJuWjZOYnQyNzVsdEZvTkZpOGVIR0o3MFZVbWJGM01WRWhaR1ZsWWVyVXFiaDM3NTdONmp2ZTN0NVlzV0tGelRudnZQTU9qaHc1QWhjWEY2dHhyTG5ObURFRDdkcTFRNXMyYmRDd1lVTTBhZElFSVNFaEdEdDJMTnpkM2VYM2xqa2RPSEFBSGg0ZU1CZ01WbE1mNWx4ck51ZStuR1ZLeXdzdnZJQkpreWFoUzVjdWhSNm1SRlRWTU1rU0ZVQUlnZW5UcHlNZ0lBQmp4b3lSOTErOWVoV0RCdzlHYUdob2dkZkl2YTZyV3ExR1FrS0N2T0M2eVdSQ1ZsWVdsaTlmYmpXbTFWSnJ6dGxSSzJmU0RRZ0l3TDU5Ky9KY25EMTNHYlBaak1EQVFLdmpCb09od0k1ZzZlbnBDQTRPdHB1c0xmTW5XN2k1dVdILy92MzVYbytvcW1DU0pjcUhFQUp6NTg3RjVjdVg1V1hwZ0lkSkp5SWlBdDI2ZGJOSk1rRkJRZklZMktDZ0lBQzJTZFpaRkFvRlltSmkwS2hSSTdpN3V5TWxKUVZ2di8wMmhnMGJoai8vL05PbWZGQlFrRHltRnJCOURyUFpESVdDYjUySThzSWtTNVNQeE1SRW5EaHhBbWZQbnNVYmI3d2g3N2VzdnJOOSszWjVQVldkVGdlTlJpTW5KYlZhalY5Ly9iVlFpN1dYcGYzNzkyUGJ0bTJZTkdrU3pwNDlpeVpObW1EZXZIbFdaUXdHQXdJQ0Fxd1NMQURjdlhzWDU4NmRRMEJBQUpLVGsvSFpaNS9KY3laZnVYSUY4K2JOdy96NTg1bDRpUjVoa2lYS1IrdldyZEdpUlF1MGF0WEthdDVodFZwdHRaMXo1cVRjN3QyN2grclZxeGRxbFpxYzB4eldyVnNYSzFldUxQQWNlOHZoNWZjT2VPVElrUmd5WkFnU0VoTHd5eSsvSURBd0VJbUppVml4WWdXV0xGa0NWOWU4LzFsSVRVM0Y1TW1Uc1h2M2JqejMzSE80ZlBreVVsSlM0TzN0amQ5Kyt3M3A2ZWxNc0VRNU1Na1NGYUE0WTEydlhyMEtBQmcrZkRpMFdpMldMVnRXcUNTN2YvOSt1KzlrODVMN1hlcWRPM2Z3K3V1dld6WHI1dTQ0cFZRcU1XM2FOSHowMFVjd0dvMzQrT09QVWFOR0RTeGR1aFJMbGl5eGV1OXNZV2tXdGl6aGQrTEVDZmo1K2FGeDQ4WTRkdXdZT25ic2lOOSsrNDN6RmhQbHdpUkxWRWk1RnpyUHZRMDhmRmY3L3Z2dnl4UDRqeHMzRGkrLy9MTERZaXBNejJHTlJtT1RyQnMyYkFpMVdvMkxGeS9DMDlNVEFQRDU1NThqTEN3TVhidDJoYSt2cjFWNXZWNlBHalZxQUFBQ0F3Tng0TUFCK1BuNW9WR2pSamgxNmhSQ1FrS1FtSmlJMGFOSGwrTFRFVlY4Yk5jaEtxVDQrSGo1ZnhxTnhtcDc3OTY5Nk5TcEUxeGNYREJwMGlSNVVYYkxDanJGa1hOUjlMd0VCQVJBcTlYbVcwYXIxZG8wSHljbkorUElrU05RS3BYNDZhZWZBQUFOR2pUQTFxMWI4Y0lMTDloY0l5VWxSVjVseU4vZkg0Y09IUUx3TUZuLytlZWYrUDMzMy9ITU04L1lKR2VpcW81SmxxZ1VLQlFLVEo4K0hlUEdqVU5xYW1xSnJuWDY5R2xFUjBlalU2ZE9jcUpOUzB0RFNrb0tUcDQ4Q1lWQ1liWFdhMUhwZERwRVJrWWlJaUlDTTJiTXdMSmx5M0QvL24wQXNMdGNIL0J3Slo0WFgzd1J3TU1rSzRTQXdXQkFhR2dvb3FPakVSOGZiN1BTRHhHeHVaaW9RQXFGQXE2dXJyaDkremFlZU9LSlBNdHB0VnFjT25VS1VWRlJkbzliM212ZXZYc1hBS3c2R0ZtbU1PelRwdytVU2lYYXRtMkwyYk5ueTUySWtwS1NNSGJzV0xpNHVLQjM3OTdGN3JHczFXcng0WWNmd3QvZkgxMjdkZ1VBaEllSEl6TXpFKzd1N3NqT3pvYTd1enYrNy8vK3orb2Q4dDY5ZStWbCtoNS8vSEc1UjdHYm01czhBY2FxVmF1S0ZSTlJaY1lrUzFRQVNaSXdjT0JBOU96WkUwTGt2U3FiSkVubzNyMDdNakl5Y1BmdVhTZ1VDcXRPVThPR0RjTzVjK2RnTXBuUW9rVUxWSzllWFQ3bTV1YUdZY09Hb1d2WHJuajIyV2ZsL1paM3FjSEJ3WGxPR0ZHVTNzVUtoUUwrL3Y2SWlJaVE5MWttMDdoNjlhbzhtNVZsWFZvQVNFaEl3UFhyMXhFU0VwTG5kVTBtazlWYXVWdTNiczJ6Vmt4RVZLYTRwbWJaS2U1NnNrVVJIaDR1V3Jac0tTWk9uR2kxLzk2OWUrTHExYXNpSlNWRm1NM21RbDNMYURTS21KaVlFc1Z6Nzk2OVFqL3pnd2NQaEY2dkZ5YVRTZDUzL2ZwMThldXZ2NVlvaHJ6d2Q1OHFPNjdEVlE1d1BkbXlVMXJyeVZMcDRIcXlWTm14NHhNUkVaR0RNTWtTVlVCbnpweko5LzB3RVpVUFRMSkVaU3dsSlFXZE8zZVdKNndBZ0V1WExza2RqUXBqOE9EQnlNN09ka1I0UkZTSzJMdVlxSXh0MjdZTnpabzFnNGVIaDd3dklTRUJUWnMyTGRGMWM2K0lFeEFRWU5YRDk5cTFhL0R4OGJFNjU5YXRXK1ZtaFNDaXlvaEpscWlNbU0xbWhJYUdJaU1qQTBxbFVwNldNVDQrSGp0MzdzVGZmLytOalJzM3l1WFhyRm1UN3d4S0owNmNnTCsvUHdCZ3hZb1Z1SFRwRXFaTW1XSlZ4akx6RlBBdzZlYmN0dXdqSXNkaGtpVXFJMElJNkhRNnVlWm9NcGtRRkJTRXBLUWtlSGg0V05VbzI3ZHZEMWRYVjJ6ZnZoMnpaczJTOTB1U2hBTUhEZ0FBMXExYkIzOS9mMnpjdUJHclZxM0NsMTkrYVhQUG5HTlhzN096cmJhSnlQR1laSW5LbUdWQ2Y4dkM3anQyN0xCNUgyczBHcUZVS3RHMWExZDVacWEvL3ZvTEV5ZE9sTXVjT1hNR00yYk13S0ZEaC9ETk45K2dmdjM2TnZkYXYzNjkvRGtnSU1CcTI3S1BpQnlIU1piSXlUNzc3RFBNbno4ZkpwTUp3Y0hCQUI0bTROeXI2L3owMDA5Vzh3Ty8rKzY3V0x4NE1iWnMyWkxuZEkrV0daeUFoelhabk50RTVIaE1za1JsTFBjU2VRcUZBcjE2OWNMSWtTUFJ1SEZqZUh0N3cyZzBXaVhaKy9mdlk5dTJiVmk5ZXJXOHIydlhydGk2ZFN0Mjd0eUp3WU1IMjl6SDE5Y1hQL3p3Zzd4dDc1MXMvLzc5Uyt1eGlNZ09KbG1pTWhZZkh3L2dZVzIxWmN1V0FJRDY5ZXVqYjkrK21EMTdOdWJNbVFPVHlRU2xVaW1mRXhNVGcrRGdZRHo1NUpQeVBoY1hGMHliTmcxRGhneEJ2WHIxRUJRVUJBQzRjdVdLM1B5Y3MrWnJNQmpzcnBUVG9VTUh4TVhGbGY2REVoR1RMRkY1TVdUSUVLU21wc0pnTUVDaFVNaEpOakV4RVh2MjdNR0dEUnRzenFsWHJ4Nm1UcDJLVHovOUZETm16RURidG0zeDdMUFBXaVhOUFh2MllOT21UVWhQVDhmTEw3K01GMTk4RWFOR2pTcXo1eUtxeWpnWkJWRTU0ZWJtQmg4ZkgrajFlbm05Mk11WEx5TXFLZ3BSVVZIdzh2S3llMTc3OXUwUkdSbUp5TWhJbStYbTFxOWZqOWpZV015YU5RdVNKR0hXckZrNGNlSUVKa3lZQUoxTzUvQm5JcXJxV0pNbEttT1dadDI4bkQ5L0hvOC8vbEpmc1ZvQUFBOVBTVVJCVkRnQTROU3BVeGd5WkFpQ2c0UHg0TUVES0pWS1hMcDBDVXFsMG1vOTJ1N2R1Nk4yN2RweWNrNUpTY0hzMmJOeCsvWnRmUFhWVi9qSFAvNEJBS2hldlRxKy9QSkxMRml3QUQxNjlFQ3ZYcjNRcVZNbnZQRENDdzU2V3FLcWpVbVdxSXo5K3V1dkFLemZ5UjQrZkJpZmYvNDVhdGFzaVpzM2IyTDQ4T0VBSUEvZkFZQ1ZLMWRpMmJKbFVDZ1VDQXNMczVyZENRQUNBd01CUEJ6cU0zandZUFRzMlJNelo4NjA2YVhzNnVxSzhlUEhvM1BuenZqbW0yOFFIaDZPOWV2WHc5UFQwMkhQVEVUa05GeFRzK3lVeFhxeStUbDU4cVRWOXQ5Ly95MkVFTUpnTUlpLy92cExuRDE3VnR5NGNjUHV1VWFqVVdSa1pBaWowVmpnZmE1ZXZXcXpyM3YzN25iTFptVmxGWGc5UitIdlBsVjJyTWtTbGFGWFhubkZhdnZaWjU4RkFDaVZTdFNyVnkvZmMxMWNYS3ptTzg1UDdqbUtBZGdNMzdISVhkTWxvdExEams5RVJFUU93aVJMUkVUa0lFeXlSRVJFRHNJa1MwUkU1Q0JNc2tSRVJBN0NKRXRFUk9RZ1RMSkVSRVFPd2lSTFJFVGtJRXl5UkVSRURzSWtTMFJFNUNDY1ZwR3FKTFZhN2V3UWlLZ0tZRTJXcWhRaFJJS3pZeUJyUW9nanpvNkJ5RkZZazZVcTVkaXhZKzJkSFVOcHNLeGNrNVNVSkRrN0ZpTEtHMnV5UkVSRURzSWtTMFJFNUNCTXNrUkVSQTdDSkV0RVJPUWdUTEpFUkVRT3dpUkxSRVRrSUV5eVJFUkVEc0lrUzBSRTVDQk1za1JFUkE3Q0daK0l5cm1tVFp2V2RYVjFuV1R2bUVxbGlzbTViVFFhcDU4OGVmSnEyVVJHUkFWaGtpVXE1eG8xYW5Rak9UbjVUVW1Tdk8wYy9zRHlRUWlSMHFoUm8xRW5UNTRzdytpSUtEOXNMaVlxNXpaczJHQlNLQlJiQ2xGMDg0WU5HMHdPRDRpSUNvMUpscWdDTUp2Tm13cFJyREJsaUtnTU1ja1NWUUFLaFdLL0VPSnVQa1h1ZUhsNTdTK3pnSWlvVUpoa2lTb0FqVWFUTFVuUzFueUtiRTFJU0RDV1dVQkVWQ2hNc2tRVmhDUkplVFlIS3hRS05oVVRsVU5Nc2tRVmhFNm4yd3NnemM2aE5LMVd1NitzNHlHaWdqSEpFbFVReWNuSldVS0k3WFlPYlV0T1RzNHE4NENJcUVCTXNrUVZTQjVOeG13cUppcW5tR1NKS2hCSmtuWUIwT2ZZcFpja2FiZXo0aUdpL0RISkVsVWdHbzFHRDJDblpWdVNwSjhlN1NPaWNvaEpscWlDRVVMSXpjT0ZuS1NDaUp5RVNaYW9nbkZ6Yzl0aCtlemg0YkVqdjdKRTVGeE1za1FWVEdKaVlocUE3UUMySFR4NE1OM1o4UkJSM3JnS0QxSEZ0RW1TSk9Ic0lJZ29mMHl5UlBsbzFhcVZaM1oyZG04QWJRRzBBUEFVZ0g4QWNIRnFZQUNFRUZDcFZDdWNISVlKd0QwQU53RWNCZkNMVXFuYzlLaTJUVlRsU2M0T2dBQ1ZTaVVBSUNrcGlUK1BjcUpWcTFiZUJvUGhjMG1TM2diZzRleDRLaGk5RU9JL2JtNXVYeVFtSnFZNE94Z2laK0kvNnVVQWsyejVvbGFyQndvaGxnR29LVWtTV3JkdWpiWnQyK0tmLy93bm5ucnFLWGg2ZXNMVmxZMUFBR0EwR3BHV2xvYWJOMi9panovK3dDKy8vSUxmZnZzTlFnZ0F1QzlKMGdjYWpXYXRzK01rY2hiK28xNE9NTW1XRzVKS3Bab01ZQW9BZE8zYUZTTkdqTURUVHovdDNLZ3FtQnMzYmlBbUpnYmJ0eitjQVZLU3BNODFHczAwQUh5SFRGVU8vMUV2QjVoa25hOUpreVp1MWFwVml3VVFWcTFhTlRGcjFpeXBiZHUyemc2clF2dmxsMS93NmFlZmlxeXNMQW5BcXF5c3JHR25UNTgyT0RzdW9yTEVJVHhFQUtwVnF4WU5JS3gyN2RxSWpZMWxnaTBGYmR1MlJXeHNyRlM3ZG0wQUdGeXRXclZaem82SnFLd3h5VktWNStmbjF4M0F4N1ZxMVJJclZxeEE0OGFOblIxU3BkRzRjV09zV0xFQ3RXclZFZ0RHcUZTcWJzNk9pYWdzTWNsU2xlYnY3LytzSkVrckFHRHExS25TTTg4ODQrU0lLcDlubm5rR1U2ZE90YndLK1krL3YvK3pUZzJJcUF3eHlWS1ZaaktadmdMd2o3Q3dNQVFHQmpvN25Fb3JNREFRZ3dZTkFvQi9QUHJPaWFvRUpsbXFzcG8zYis0UG9NdHp6ejJIVWFOR09UdWNTdStqano3Q2M4ODlCd0JkL1B6OFdqZzdIcUt5d0NSTFZaWkNvWmdFQU8rODh3N2MzTnljSFU2bDUrYm1ocmZmZmh2QS83NTdvc3FPU1phcXBPYk5temNIME4zYjJ4dWRPM2QyZGpoVlJwY3VYVkNuVGgwSUlYcjQrZmsxYzNZOFJJN0dKRXRWa2tLaENBZUFzTEF3S0pWS1o0ZFRaU2lWU29TRmhRRUFKRWthN2VSd2lCeU9TWmFxbk9EZ1lGY0FQUlFLQmJwMjdlcnNjS3FjYnQyNlFhRlFBRUQzdm4zN09uMmhCU0pIWXBLbEtrZW4wNzBLb0hiejVzM2g2ZW5wN0hDcUhFOVBUelJyMWd3QW5yaHc0Y0tyem82SHlKR1laS25La1NUcFRlRGhqRVRrSEpidjN2S3pJS3FzbUdTcEt1b0dNTWs2aytXN0YwSjBkM0lvUkE3RkpFdFZTdlBteldzQmFQajQ0NC9EMTlmWDJlRlVXYjYrdnZqSFAvNEJBQTNWYXJXWHMrTWhjaFFtV2FwU1hGeGMvZ2tBOWV2WGQzWW9WWm9rU2ZMUFFKS2tmem81SENLSFlaS2xxcVlwQURSbzBNRFpjVlI1bHArQkVLS3BrME1oY2hnbVdhcFFtalp0V3JlRXd6NWVBY3B2VFhiZnZuMVl1blNwemY1ZXZYckJiRFlYNmhvQkFRR2xIWlpEV0pLczJXeCt4Y21oRURtTXE3TURJQ29LVjFmWFNjbkp5VytxMWVvdFpyTjVrNWVYVjBKQ1FvS3hzT2NMSVY0QVVDN2Z4d29oOE8yMzMyTDgrUEUyeHk1ZnZnd2hoTlcrVHAwNjJiMk93V0N3ZSt5TEw3NUF5NVl0U3lmWVV2Qm9IbU5Ja3ZTQ2swTWhjaGdtV2Fwd0pFbnlGa0tNa0NScGhFNm51NnRTcWJaS2tyUkpwOVB0VFU1T3ppcmc5Rm9BeXVYNDJCMDdkcUIrL2ZwbzNydzVMbDI2aEtGRGgxb2Q3OUNoZzlWMmZIeTgzZXNFQkFSZzU4NmREb3V6dE9UNEdkUnlaaHhFanNRa1N4V2FKRW1QQTNoWENQR3VwNmRubXArZjMzWkpralpKa3JSTG85SG83WnppQlFBMWF0UW8yMEFMb05WcXNYejVjbno5OWRkWXRXb1Z6cHc1WTVWRTFXbzE0dUxpNE9KU2VTWkl5dkV6WU85aXFyU1laS2t5OFpRa2FTQ0FnVUlJdlVxbDJpbUUyT1RtNXJZak1URXg3VkdaY3Bsa3QyL2ZqbHUzYnVHOTk5NkRUcWZERHovOFVLanpBZ0lDVUtkT0hhdDkyZG5aNk5Hamg3eDk3ZG8xSEQxNnRGVGpMUTFNc2xRVlNNNE9nQUNWU2lVS0xrVWx0QjNBSmttU2xna2gzQTRmUGx5dWxyZkx6TXlFMFdqRXA1OStpcENRRVBUdTNSc2hJU0h5Y1oxT0I2Ly8zOTdkaFVhVkhtQWNmMTdOUUJQRWlQZ1ZieXpSVkx6SUZtZFdZZ2hpaXplQ3REZUNRdEhRQ3lITlZnV3ZGS1NMdFhzUlVTbEpFRk1SVkJKN0UxSzYrUmlvVUd4anNpYlNtWXh4TWRCZEE2TmdQdHpOeHpTSlpqS1p0eGR4MUdnVUZTZnZmUHgvVjRmaG5PR1pjMEllempudk9XLyt5eTY2Y09HQ3RtelpvdExTVXQyK2ZYdmVkNzMrMlVMcnBJSm9OSm9ZcERVZERBWi80am9Qa0F5Y3lhWUFhKzIvakRHL2NKMGp3MWxqakgxOThGQ3F5TTNOVldOam96d2VqL2J1M1N2cDdmZGNBYVFQU2pZRjlQVDAvTkoxaG5UaDlYcnJKRlc4eDZwVHhoaC9QQjV2eXN2TGErdnM3UHpmOCszUFNsbzlPVG1aVW1leS9mMzlPbi8rdkxadTNhcnk4bkxsNWVXcHJxN3VyU09JWHgzWTlPcE1RcEZJUk5Gb1ZMdDI3Vkp1YnE2a3VUUEdWRFF4TVpGWUhIZVpBMGdtU2hhWkpDS3BSWE9YaGYveGxvRlA0M3Blc3M5ZjY1Y1NsaTFicGdNSERxaXdzRkNGaFlVdkhqRWFIaDVXSUJDWXQrNjJiZHRlTEo4N2QwNWxaV1dTcEk2T0RsMjZkRWw5ZlgzYXRHbVRUcDgrcmJWcjE2cXpzM1B4ZnNnSG1KeWNUQ3hTc3NoWWxDelMzWStTdmw2eVpFblQyTmpZUDkvakVaNXhhZDQvK0pTd1pzMGFIVDU4V05MY21XZGZYMTlpT3JoM0tpc3IwOVRVbEtxcnEvWG8wU1BWMXRacTkrN2RPbjc4dUk0ZE82YUtpZ3J0M0xrejJmRS9DaVdMYkVESkl1MVlhNGNrL1UxU1UzNSsvcjgvNUdVVWtzYWt1Y3VxcWFTL3YxODNiOTVVSUJCUWIyK3Zpb3FLZE9YS2xYZHVFNDFHMWR6Y3JQcjZldTNidDA4blRweVFNWE5qR1FzTEMxVlRVNk9USjArcXFhbEpodzRkMG1lZnBkYmJDMTg1Qm1NdWN3REpSTWtpcmNSaXNhODJiOTc4KzhiR3h0bVAyZDRZODUyMWRsYzRISjUzMmRXMWNEaXNrWkVSN2QrL1gxVlZWZk5lbHZINmZkbDRQSzVZTEtieThuSVZGeGZyOHVYTFdyMTY5UnZmdVdyVkt0WFYxYW0xdFZXblRwM1MyYk5uVStxZHpROGZQcFFrV1d1L2N4d0ZBUEFwK0h5K0w3eGVyejF6NW94TkIxMWRYVzk4ZHVmT0hXdXR0ZEZvZE1GdGFtcHFrcHJwVTZtcXFySmVyOWY2Zkw1SzEzOFhRTEl3UVFDeVRhOGtQWGp3d0hXTzkxSlNVdkxHWjRremNJL0hzK0EyUjQ0Y1NXcW1UeVZ4REl3eHZZNmpBRWxEeVNLcnpNN09maXZOM1FPRk85YmFGOGZBV3Z1dDR6aEEwbEN5eUNxaFVHaE0wdmNqSXlNS2g4T3U0MlN0Y0RpczBkRlJTZm8rRUFnd3VoZ1ppNUpGTm1xUnBQYjJkdGM1c2xaaTN4dGptaDFIQVpLS2trWFdzZGIrWGFKa1hVcnMrOFN4QURJVkpZdXNrNStmLzQya0gwS2hVTW85TDVzTklwR0k3dDY5SzBrL2JOeTQ4UnZYZVlCa29tU1JkWjYvdktJNUhvK3J0YlhWZFp5czA5TFNvbmc4TGtuTkgvdThNNUF1S0Zsa3BYZzhYaXRKRFEwTm1wbVpjUjBuYTBTalVUVTBORWlTckxVMWp1TUFTVWZKSWl1RlFxR1FwT2Fob1NINS9YN1hjYktHMysvWDhQQ3dqREZmOS9UMDNIV2RCMGcyU2haWnkxcjdKMG02ZXZWcXlrNEhsMG1pMGFpdVhic202ZVcrQnpMZFV0Y0JBRmNHQndjZkZ4UVViQnNmSC8vWjlQUzBTa3RMWFVmS2FOWFYxZXJvNkpDa3RtQXdlTjUxSG1BeGNDYUxyTFowNmRKS1NhTU5EUTBwTys5cUp1anM3TlQxNjljbGFUUVdpLzNPZFI1Z3NSalhBUURYdkY3dnJ5UTFyMWl4d3RiWDE1djE2OWU3anBSUkhqOStySU1IRDlxeHNURWo2ZGZCWUxERmRTWmdzWEM1R0ZsdllHRGd2d1VGQlN1ZVBYdFdldVBHRGZsOHZnV25qc09IdTMvL3Zpb3FLalE2T21vay9Ua1lETmE2emdRc0prb1drTFJ5NWNxYk9UazVQMzM2OU9uUC9YNi9MU29xTWhzMmJIQWRLNjIxdDdmcjZOR2pkbUppd2tpcW41NmVQdnJreVJPZWkwVlc0WEl4OEpMeCtYeC9zTmIrVVpMMjdObWp5c3BLRlJRVXVNNlZWZ1lHQm5UeDRrVzF0YlZKa293eFh3WUNnYThrV2JmSmdNVkh5UUt2OGZsOHY3SFcva1hTTW1PTXRtL2ZyaDA3ZHFpNHVGanIxcTNUOHVYTGxaT1Q0enBtU29qRllvcEVJaG9jSE5TOWUvZDA2OVl0ZFhWMXlWb3JTUlBHbUlwQUlQQlgxemtCVnloWllBRWxKU1ZyWjJabXZwVDBXMGw1anVPa215bEpWejBleitudTd1NGgxMkVBbHloWjRCMUtTa3FXejh6TTdKVzBROUxua3RaSldpbkdNeVRNU2hxUk5DanBQNUp1ZVR5ZXB1N3VibVpl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RR3I2UHpMLzkwaDZXYnhvQUFBQUFFbEZUa1N1UW1DQyIsCiAgICJUeXBlIiA6ICJmbG93Igp9Cg=="/>
    </extobj>
  </extobjs>
</s:customData>
</file>

<file path=customXml/itemProps3.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3516</Words>
  <PresentationFormat>宽屏</PresentationFormat>
  <Paragraphs>210</Paragraphs>
  <Slides>39</Slides>
  <Notes>0</Notes>
  <HiddenSlides>0</HiddenSlides>
  <MMClips>0</MMClips>
  <ScaleCrop>false</ScaleCrop>
  <HeadingPairs>
    <vt:vector size="6" baseType="variant">
      <vt:variant>
        <vt:lpstr>已用的字体</vt:lpstr>
      </vt:variant>
      <vt:variant>
        <vt:i4>11</vt:i4>
      </vt:variant>
      <vt:variant>
        <vt:lpstr>主题</vt:lpstr>
      </vt:variant>
      <vt:variant>
        <vt:i4>6</vt:i4>
      </vt:variant>
      <vt:variant>
        <vt:lpstr>幻灯片标题</vt:lpstr>
      </vt:variant>
      <vt:variant>
        <vt:i4>39</vt:i4>
      </vt:variant>
    </vt:vector>
  </HeadingPairs>
  <TitlesOfParts>
    <vt:vector size="56" baseType="lpstr">
      <vt:lpstr>Arial</vt:lpstr>
      <vt:lpstr>宋体</vt:lpstr>
      <vt:lpstr>Wingdings</vt:lpstr>
      <vt:lpstr>思源黑体 CN Medium</vt:lpstr>
      <vt:lpstr>思源黑体 CN Normal</vt:lpstr>
      <vt:lpstr>思源黑体 CN Light</vt:lpstr>
      <vt:lpstr>思源黑体 CN Bold</vt:lpstr>
      <vt:lpstr>Calibri</vt:lpstr>
      <vt:lpstr>微软雅黑</vt:lpstr>
      <vt:lpstr>Arial Unicode MS</vt:lpstr>
      <vt:lpstr>Calibri Light</vt:lpstr>
      <vt:lpstr>1_Office 主题</vt:lpstr>
      <vt:lpstr>Office 主题</vt:lpstr>
      <vt:lpstr>2_Office 主题</vt:lpstr>
      <vt:lpstr>3_Office 主题</vt:lpstr>
      <vt:lpstr>4_Office 主题</vt:lpstr>
      <vt:lpstr>5_Office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2020-07-07T09:27:00Z</dcterms:created>
  <dcterms:modified xsi:type="dcterms:W3CDTF">2021-10-18T02:36:00Z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2052-11.1.0.10938</vt:lpwstr>
  </property>
  <property fmtid="{D5CDD505-2E9C-101B-9397-08002B2CF9AE}" pid="3" name="ICV">
    <vt:lpwstr>799283F8329A4DAE8731E4801DC249B9</vt:lpwstr>
  </property>
</Properties>
</file>